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9"/>
  </p:notesMasterIdLst>
  <p:handoutMasterIdLst>
    <p:handoutMasterId r:id="rId30"/>
  </p:handoutMasterIdLst>
  <p:sldIdLst>
    <p:sldId id="256" r:id="rId5"/>
    <p:sldId id="290" r:id="rId6"/>
    <p:sldId id="257" r:id="rId7"/>
    <p:sldId id="274" r:id="rId8"/>
    <p:sldId id="258" r:id="rId9"/>
    <p:sldId id="259" r:id="rId10"/>
    <p:sldId id="275" r:id="rId11"/>
    <p:sldId id="279" r:id="rId12"/>
    <p:sldId id="280" r:id="rId13"/>
    <p:sldId id="281" r:id="rId14"/>
    <p:sldId id="282" r:id="rId15"/>
    <p:sldId id="283" r:id="rId16"/>
    <p:sldId id="278" r:id="rId17"/>
    <p:sldId id="284" r:id="rId18"/>
    <p:sldId id="285" r:id="rId19"/>
    <p:sldId id="293" r:id="rId20"/>
    <p:sldId id="288" r:id="rId21"/>
    <p:sldId id="286" r:id="rId22"/>
    <p:sldId id="287" r:id="rId23"/>
    <p:sldId id="294" r:id="rId24"/>
    <p:sldId id="291" r:id="rId25"/>
    <p:sldId id="292" r:id="rId26"/>
    <p:sldId id="265" r:id="rId27"/>
    <p:sldId id="26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AA77EC-CEA3-4B29-9951-086AC8483F6F}" v="54" dt="2025-12-23T22:04:31.9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77" autoAdjust="0"/>
  </p:normalViewPr>
  <p:slideViewPr>
    <p:cSldViewPr snapToGrid="0">
      <p:cViewPr varScale="1">
        <p:scale>
          <a:sx n="87" d="100"/>
          <a:sy n="87" d="100"/>
        </p:scale>
        <p:origin x="1476"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trocapes, Nancy A" userId="S::nancy.litrocapes@mainehealth.org::331bd41d-ddf9-4366-bafd-0c9015954e5d" providerId="AD" clId="Web-{E5AA77EC-CEA3-4B29-9951-086AC8483F6F}"/>
    <pc:docChg chg="modSld">
      <pc:chgData name="Litrocapes, Nancy A" userId="S::nancy.litrocapes@mainehealth.org::331bd41d-ddf9-4366-bafd-0c9015954e5d" providerId="AD" clId="Web-{E5AA77EC-CEA3-4B29-9951-086AC8483F6F}" dt="2025-12-23T22:04:28.320" v="65" actId="20577"/>
      <pc:docMkLst>
        <pc:docMk/>
      </pc:docMkLst>
      <pc:sldChg chg="modSp">
        <pc:chgData name="Litrocapes, Nancy A" userId="S::nancy.litrocapes@mainehealth.org::331bd41d-ddf9-4366-bafd-0c9015954e5d" providerId="AD" clId="Web-{E5AA77EC-CEA3-4B29-9951-086AC8483F6F}" dt="2025-12-23T21:58:55.909" v="11" actId="20577"/>
        <pc:sldMkLst>
          <pc:docMk/>
          <pc:sldMk cId="2939005446" sldId="258"/>
        </pc:sldMkLst>
        <pc:graphicFrameChg chg="modGraphic">
          <ac:chgData name="Litrocapes, Nancy A" userId="S::nancy.litrocapes@mainehealth.org::331bd41d-ddf9-4366-bafd-0c9015954e5d" providerId="AD" clId="Web-{E5AA77EC-CEA3-4B29-9951-086AC8483F6F}" dt="2025-12-23T21:58:55.909" v="11" actId="20577"/>
          <ac:graphicFrameMkLst>
            <pc:docMk/>
            <pc:sldMk cId="2939005446" sldId="258"/>
            <ac:graphicFrameMk id="7" creationId="{11357843-4AC8-F52E-65E0-FAB3BB78C38A}"/>
          </ac:graphicFrameMkLst>
        </pc:graphicFrameChg>
      </pc:sldChg>
      <pc:sldChg chg="modSp">
        <pc:chgData name="Litrocapes, Nancy A" userId="S::nancy.litrocapes@mainehealth.org::331bd41d-ddf9-4366-bafd-0c9015954e5d" providerId="AD" clId="Web-{E5AA77EC-CEA3-4B29-9951-086AC8483F6F}" dt="2025-12-23T22:00:32.605" v="22" actId="20577"/>
        <pc:sldMkLst>
          <pc:docMk/>
          <pc:sldMk cId="220742032" sldId="275"/>
        </pc:sldMkLst>
        <pc:spChg chg="mod">
          <ac:chgData name="Litrocapes, Nancy A" userId="S::nancy.litrocapes@mainehealth.org::331bd41d-ddf9-4366-bafd-0c9015954e5d" providerId="AD" clId="Web-{E5AA77EC-CEA3-4B29-9951-086AC8483F6F}" dt="2025-12-23T22:00:32.605" v="22" actId="20577"/>
          <ac:spMkLst>
            <pc:docMk/>
            <pc:sldMk cId="220742032" sldId="275"/>
            <ac:spMk id="2" creationId="{66C251C5-E218-1722-7D33-4139A4A3C96A}"/>
          </ac:spMkLst>
        </pc:spChg>
      </pc:sldChg>
      <pc:sldChg chg="modSp">
        <pc:chgData name="Litrocapes, Nancy A" userId="S::nancy.litrocapes@mainehealth.org::331bd41d-ddf9-4366-bafd-0c9015954e5d" providerId="AD" clId="Web-{E5AA77EC-CEA3-4B29-9951-086AC8483F6F}" dt="2025-12-23T22:01:26.616" v="36" actId="20577"/>
        <pc:sldMkLst>
          <pc:docMk/>
          <pc:sldMk cId="245167432" sldId="283"/>
        </pc:sldMkLst>
        <pc:spChg chg="mod">
          <ac:chgData name="Litrocapes, Nancy A" userId="S::nancy.litrocapes@mainehealth.org::331bd41d-ddf9-4366-bafd-0c9015954e5d" providerId="AD" clId="Web-{E5AA77EC-CEA3-4B29-9951-086AC8483F6F}" dt="2025-12-23T22:01:26.616" v="36" actId="20577"/>
          <ac:spMkLst>
            <pc:docMk/>
            <pc:sldMk cId="245167432" sldId="283"/>
            <ac:spMk id="3" creationId="{8DD6864C-C89C-8B96-D96B-D4A1A6FA0F60}"/>
          </ac:spMkLst>
        </pc:spChg>
      </pc:sldChg>
      <pc:sldChg chg="modSp">
        <pc:chgData name="Litrocapes, Nancy A" userId="S::nancy.litrocapes@mainehealth.org::331bd41d-ddf9-4366-bafd-0c9015954e5d" providerId="AD" clId="Web-{E5AA77EC-CEA3-4B29-9951-086AC8483F6F}" dt="2025-12-23T22:03:40.914" v="54" actId="20577"/>
        <pc:sldMkLst>
          <pc:docMk/>
          <pc:sldMk cId="4029727613" sldId="285"/>
        </pc:sldMkLst>
        <pc:spChg chg="mod">
          <ac:chgData name="Litrocapes, Nancy A" userId="S::nancy.litrocapes@mainehealth.org::331bd41d-ddf9-4366-bafd-0c9015954e5d" providerId="AD" clId="Web-{E5AA77EC-CEA3-4B29-9951-086AC8483F6F}" dt="2025-12-23T22:03:40.914" v="54" actId="20577"/>
          <ac:spMkLst>
            <pc:docMk/>
            <pc:sldMk cId="4029727613" sldId="285"/>
            <ac:spMk id="2" creationId="{78C61FC9-E0AD-07C6-3B76-41FD9DE724EA}"/>
          </ac:spMkLst>
        </pc:spChg>
      </pc:sldChg>
      <pc:sldChg chg="modSp">
        <pc:chgData name="Litrocapes, Nancy A" userId="S::nancy.litrocapes@mainehealth.org::331bd41d-ddf9-4366-bafd-0c9015954e5d" providerId="AD" clId="Web-{E5AA77EC-CEA3-4B29-9951-086AC8483F6F}" dt="2025-12-23T22:04:28.320" v="65" actId="20577"/>
        <pc:sldMkLst>
          <pc:docMk/>
          <pc:sldMk cId="4206248838" sldId="286"/>
        </pc:sldMkLst>
        <pc:spChg chg="mod">
          <ac:chgData name="Litrocapes, Nancy A" userId="S::nancy.litrocapes@mainehealth.org::331bd41d-ddf9-4366-bafd-0c9015954e5d" providerId="AD" clId="Web-{E5AA77EC-CEA3-4B29-9951-086AC8483F6F}" dt="2025-12-23T22:04:28.320" v="65" actId="20577"/>
          <ac:spMkLst>
            <pc:docMk/>
            <pc:sldMk cId="4206248838" sldId="286"/>
            <ac:spMk id="3" creationId="{87BBCD8A-2D2E-23B3-B13E-67FE8C8FCA14}"/>
          </ac:spMkLst>
        </pc:spChg>
      </pc:sldChg>
      <pc:sldChg chg="modSp">
        <pc:chgData name="Litrocapes, Nancy A" userId="S::nancy.litrocapes@mainehealth.org::331bd41d-ddf9-4366-bafd-0c9015954e5d" providerId="AD" clId="Web-{E5AA77EC-CEA3-4B29-9951-086AC8483F6F}" dt="2025-12-23T22:04:10.039" v="61" actId="20577"/>
        <pc:sldMkLst>
          <pc:docMk/>
          <pc:sldMk cId="1993508742" sldId="293"/>
        </pc:sldMkLst>
        <pc:spChg chg="mod">
          <ac:chgData name="Litrocapes, Nancy A" userId="S::nancy.litrocapes@mainehealth.org::331bd41d-ddf9-4366-bafd-0c9015954e5d" providerId="AD" clId="Web-{E5AA77EC-CEA3-4B29-9951-086AC8483F6F}" dt="2025-12-23T22:04:10.039" v="61" actId="20577"/>
          <ac:spMkLst>
            <pc:docMk/>
            <pc:sldMk cId="1993508742" sldId="293"/>
            <ac:spMk id="2" creationId="{410C33EC-F4CC-FDBA-B33D-D8B8E782FC14}"/>
          </ac:spMkLst>
        </pc:s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BE690F-EE1C-4E2D-83E3-BCF12BA5F5ED}"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7A60CFA4-07A4-49FF-893D-36B44372E47B}">
      <dgm:prSet custT="1"/>
      <dgm:spPr/>
      <dgm:t>
        <a:bodyPr/>
        <a:lstStyle/>
        <a:p>
          <a:pPr algn="ctr">
            <a:lnSpc>
              <a:spcPct val="90000"/>
            </a:lnSpc>
          </a:pPr>
          <a:r>
            <a:rPr lang="en-US" sz="1200" b="0" i="0" dirty="0">
              <a:solidFill>
                <a:srgbClr val="F9F5E1"/>
              </a:solidFill>
              <a:ea typeface="+mn-ea"/>
              <a:cs typeface="+mn-cs"/>
            </a:rPr>
            <a:t>By the end of this slide deck, you will know:​</a:t>
          </a:r>
          <a:endParaRPr lang="en-US" sz="1200" dirty="0">
            <a:solidFill>
              <a:srgbClr val="F9F5E1"/>
            </a:solidFill>
            <a:ea typeface="+mn-ea"/>
            <a:cs typeface="+mn-cs"/>
          </a:endParaRPr>
        </a:p>
      </dgm:t>
    </dgm:pt>
    <dgm:pt modelId="{3DF7C9F7-C8BD-4605-A7D0-782C5F30DF3B}" type="parTrans" cxnId="{FD5CAA8F-D505-439B-8B6A-6358F4DE0D93}">
      <dgm:prSet/>
      <dgm:spPr/>
      <dgm:t>
        <a:bodyPr/>
        <a:lstStyle/>
        <a:p>
          <a:endParaRPr lang="en-US"/>
        </a:p>
      </dgm:t>
    </dgm:pt>
    <dgm:pt modelId="{D154C7D0-A076-4E4D-89A9-151166D30AF6}" type="sibTrans" cxnId="{FD5CAA8F-D505-439B-8B6A-6358F4DE0D93}">
      <dgm:prSet/>
      <dgm:spPr/>
      <dgm:t>
        <a:bodyPr/>
        <a:lstStyle/>
        <a:p>
          <a:endParaRPr lang="en-US"/>
        </a:p>
      </dgm:t>
    </dgm:pt>
    <dgm:pt modelId="{B8EEA026-6D11-4495-B65F-7B6B05A32E30}">
      <dgm:prSet/>
      <dgm:spPr/>
      <dgm:t>
        <a:bodyPr/>
        <a:lstStyle/>
        <a:p>
          <a:pPr algn="l">
            <a:lnSpc>
              <a:spcPct val="90000"/>
            </a:lnSpc>
          </a:pPr>
          <a:r>
            <a:rPr lang="en-US" sz="1600" b="0" i="0" dirty="0">
              <a:solidFill>
                <a:srgbClr val="F9F5E1"/>
              </a:solidFill>
              <a:ea typeface="+mn-ea"/>
              <a:cs typeface="+mn-cs"/>
            </a:rPr>
            <a:t>Who provides employment services in your agency​</a:t>
          </a:r>
          <a:endParaRPr lang="en-US" sz="1600" dirty="0">
            <a:solidFill>
              <a:srgbClr val="F9F5E1"/>
            </a:solidFill>
            <a:ea typeface="+mn-ea"/>
            <a:cs typeface="+mn-cs"/>
          </a:endParaRPr>
        </a:p>
      </dgm:t>
    </dgm:pt>
    <dgm:pt modelId="{C3F6BFD5-2875-496C-8B38-BDD6583A3350}" type="parTrans" cxnId="{ECB72A34-3F04-4DDD-A5CF-978F17667A98}">
      <dgm:prSet/>
      <dgm:spPr/>
      <dgm:t>
        <a:bodyPr/>
        <a:lstStyle/>
        <a:p>
          <a:endParaRPr lang="en-US"/>
        </a:p>
      </dgm:t>
    </dgm:pt>
    <dgm:pt modelId="{0EC45233-A2C9-449D-ABBF-978989B38451}" type="sibTrans" cxnId="{ECB72A34-3F04-4DDD-A5CF-978F17667A98}">
      <dgm:prSet/>
      <dgm:spPr/>
      <dgm:t>
        <a:bodyPr/>
        <a:lstStyle/>
        <a:p>
          <a:endParaRPr lang="en-US"/>
        </a:p>
      </dgm:t>
    </dgm:pt>
    <dgm:pt modelId="{23F87AD6-4110-4D46-8658-2E2F0D5E8D17}">
      <dgm:prSet/>
      <dgm:spPr/>
      <dgm:t>
        <a:bodyPr/>
        <a:lstStyle/>
        <a:p>
          <a:pPr algn="l">
            <a:lnSpc>
              <a:spcPct val="90000"/>
            </a:lnSpc>
          </a:pPr>
          <a:r>
            <a:rPr lang="en-US" sz="1600" b="0" i="0" dirty="0">
              <a:solidFill>
                <a:srgbClr val="F9F5E1"/>
              </a:solidFill>
              <a:ea typeface="+mn-ea"/>
              <a:cs typeface="+mn-cs"/>
            </a:rPr>
            <a:t>How the CES project interfaces with your mental health agency​</a:t>
          </a:r>
          <a:endParaRPr lang="en-US" sz="1600" dirty="0">
            <a:solidFill>
              <a:srgbClr val="F9F5E1"/>
            </a:solidFill>
            <a:ea typeface="+mn-ea"/>
            <a:cs typeface="+mn-cs"/>
          </a:endParaRPr>
        </a:p>
      </dgm:t>
    </dgm:pt>
    <dgm:pt modelId="{96A4903D-437D-4161-BB90-0931E78276C7}" type="parTrans" cxnId="{F72AD442-C4EC-4464-8A4D-060A0EA341E4}">
      <dgm:prSet/>
      <dgm:spPr/>
      <dgm:t>
        <a:bodyPr/>
        <a:lstStyle/>
        <a:p>
          <a:endParaRPr lang="en-US"/>
        </a:p>
      </dgm:t>
    </dgm:pt>
    <dgm:pt modelId="{21D13782-732F-49EB-9FF8-77274A7D0508}" type="sibTrans" cxnId="{F72AD442-C4EC-4464-8A4D-060A0EA341E4}">
      <dgm:prSet/>
      <dgm:spPr/>
      <dgm:t>
        <a:bodyPr/>
        <a:lstStyle/>
        <a:p>
          <a:endParaRPr lang="en-US"/>
        </a:p>
      </dgm:t>
    </dgm:pt>
    <dgm:pt modelId="{063484D8-DDAC-4AFD-B198-0B05ABC207A0}">
      <dgm:prSet/>
      <dgm:spPr/>
      <dgm:t>
        <a:bodyPr/>
        <a:lstStyle/>
        <a:p>
          <a:pPr algn="l">
            <a:lnSpc>
              <a:spcPct val="90000"/>
            </a:lnSpc>
          </a:pPr>
          <a:r>
            <a:rPr lang="en-US" sz="1600" b="0" i="0" dirty="0">
              <a:solidFill>
                <a:srgbClr val="F9F5E1"/>
              </a:solidFill>
              <a:ea typeface="+mn-ea"/>
              <a:cs typeface="+mn-cs"/>
            </a:rPr>
            <a:t>Why we use the Need For Change Self-Rating Scale (NFC)​</a:t>
          </a:r>
          <a:endParaRPr lang="en-US" sz="1600" dirty="0">
            <a:solidFill>
              <a:srgbClr val="F9F5E1"/>
            </a:solidFill>
            <a:ea typeface="+mn-ea"/>
            <a:cs typeface="+mn-cs"/>
          </a:endParaRPr>
        </a:p>
      </dgm:t>
    </dgm:pt>
    <dgm:pt modelId="{C91E0AB7-2568-4937-B7FC-BDF1CDCFAE86}" type="parTrans" cxnId="{2ADAAAC4-97D5-476D-B1DC-F773E606EA23}">
      <dgm:prSet/>
      <dgm:spPr/>
      <dgm:t>
        <a:bodyPr/>
        <a:lstStyle/>
        <a:p>
          <a:endParaRPr lang="en-US"/>
        </a:p>
      </dgm:t>
    </dgm:pt>
    <dgm:pt modelId="{CF6DD3F1-4831-4F7D-8029-CCE1644CEFA1}" type="sibTrans" cxnId="{2ADAAAC4-97D5-476D-B1DC-F773E606EA23}">
      <dgm:prSet/>
      <dgm:spPr/>
      <dgm:t>
        <a:bodyPr/>
        <a:lstStyle/>
        <a:p>
          <a:endParaRPr lang="en-US"/>
        </a:p>
      </dgm:t>
    </dgm:pt>
    <dgm:pt modelId="{ECA5F60F-B979-4B4A-B19B-3814363C0B33}">
      <dgm:prSet/>
      <dgm:spPr/>
      <dgm:t>
        <a:bodyPr/>
        <a:lstStyle/>
        <a:p>
          <a:pPr algn="l">
            <a:lnSpc>
              <a:spcPct val="90000"/>
            </a:lnSpc>
          </a:pPr>
          <a:r>
            <a:rPr lang="en-US" sz="1600" b="0" i="0" dirty="0">
              <a:solidFill>
                <a:srgbClr val="F9F5E1"/>
              </a:solidFill>
              <a:ea typeface="+mn-ea"/>
              <a:cs typeface="+mn-cs"/>
            </a:rPr>
            <a:t>How to refer people you serve to the Employment Specialist on your team​</a:t>
          </a:r>
          <a:endParaRPr lang="en-US" sz="1600" dirty="0">
            <a:solidFill>
              <a:srgbClr val="F9F5E1"/>
            </a:solidFill>
            <a:ea typeface="+mn-ea"/>
            <a:cs typeface="+mn-cs"/>
          </a:endParaRPr>
        </a:p>
      </dgm:t>
    </dgm:pt>
    <dgm:pt modelId="{C5390AFA-AF5F-4F9F-A8FF-EC1CBD387E9F}" type="parTrans" cxnId="{55CCC511-3BE6-4416-9381-3F0EBE0997C2}">
      <dgm:prSet/>
      <dgm:spPr/>
      <dgm:t>
        <a:bodyPr/>
        <a:lstStyle/>
        <a:p>
          <a:endParaRPr lang="en-US"/>
        </a:p>
      </dgm:t>
    </dgm:pt>
    <dgm:pt modelId="{A35D3E75-A69A-4200-BFAD-19A20810D58D}" type="sibTrans" cxnId="{55CCC511-3BE6-4416-9381-3F0EBE0997C2}">
      <dgm:prSet/>
      <dgm:spPr/>
      <dgm:t>
        <a:bodyPr/>
        <a:lstStyle/>
        <a:p>
          <a:endParaRPr lang="en-US"/>
        </a:p>
      </dgm:t>
    </dgm:pt>
    <dgm:pt modelId="{872DA56E-C125-45A9-9F8C-460E6D332C4C}">
      <dgm:prSet/>
      <dgm:spPr/>
      <dgm:t>
        <a:bodyPr/>
        <a:lstStyle/>
        <a:p>
          <a:pPr algn="l">
            <a:lnSpc>
              <a:spcPct val="90000"/>
            </a:lnSpc>
          </a:pPr>
          <a:r>
            <a:rPr lang="en-US" sz="1600" b="0" i="0" dirty="0">
              <a:solidFill>
                <a:srgbClr val="F9F5E1"/>
              </a:solidFill>
              <a:ea typeface="+mn-ea"/>
              <a:cs typeface="+mn-cs"/>
            </a:rPr>
            <a:t>The process of the NFC at your agency​</a:t>
          </a:r>
          <a:endParaRPr lang="en-US" sz="1600" dirty="0">
            <a:solidFill>
              <a:srgbClr val="F9F5E1"/>
            </a:solidFill>
            <a:ea typeface="+mn-ea"/>
            <a:cs typeface="+mn-cs"/>
          </a:endParaRPr>
        </a:p>
      </dgm:t>
    </dgm:pt>
    <dgm:pt modelId="{01998104-9A70-4ABC-B43B-36C6F1F7034E}" type="parTrans" cxnId="{485B95E8-E472-4345-A681-E02C63F99BF6}">
      <dgm:prSet/>
      <dgm:spPr/>
      <dgm:t>
        <a:bodyPr/>
        <a:lstStyle/>
        <a:p>
          <a:endParaRPr lang="en-US"/>
        </a:p>
      </dgm:t>
    </dgm:pt>
    <dgm:pt modelId="{448C8F03-58CB-40A5-8EF7-4CCD9525D735}" type="sibTrans" cxnId="{485B95E8-E472-4345-A681-E02C63F99BF6}">
      <dgm:prSet/>
      <dgm:spPr/>
      <dgm:t>
        <a:bodyPr/>
        <a:lstStyle/>
        <a:p>
          <a:endParaRPr lang="en-US"/>
        </a:p>
      </dgm:t>
    </dgm:pt>
    <dgm:pt modelId="{096AB352-DE2D-4974-8ABF-9E4DD312BC6D}">
      <dgm:prSet/>
      <dgm:spPr/>
      <dgm:t>
        <a:bodyPr/>
        <a:lstStyle/>
        <a:p>
          <a:pPr algn="l">
            <a:lnSpc>
              <a:spcPct val="90000"/>
            </a:lnSpc>
          </a:pPr>
          <a:r>
            <a:rPr lang="en-US" sz="1600" b="0" i="0" dirty="0">
              <a:solidFill>
                <a:srgbClr val="F9F5E1"/>
              </a:solidFill>
              <a:ea typeface="+mn-ea"/>
              <a:cs typeface="+mn-cs"/>
            </a:rPr>
            <a:t>FAQ troubleshooting</a:t>
          </a:r>
          <a:endParaRPr lang="en-US" sz="1600" dirty="0">
            <a:solidFill>
              <a:srgbClr val="F9F5E1"/>
            </a:solidFill>
            <a:ea typeface="+mn-ea"/>
            <a:cs typeface="+mn-cs"/>
          </a:endParaRPr>
        </a:p>
      </dgm:t>
    </dgm:pt>
    <dgm:pt modelId="{6C208CE8-99C9-44DE-910B-731808847559}" type="parTrans" cxnId="{55061ED3-D0E9-4543-8A1F-B4A19F9AA9A6}">
      <dgm:prSet/>
      <dgm:spPr/>
      <dgm:t>
        <a:bodyPr/>
        <a:lstStyle/>
        <a:p>
          <a:endParaRPr lang="en-US"/>
        </a:p>
      </dgm:t>
    </dgm:pt>
    <dgm:pt modelId="{9512C812-83FB-40A8-970C-66C1B9A9B3AA}" type="sibTrans" cxnId="{55061ED3-D0E9-4543-8A1F-B4A19F9AA9A6}">
      <dgm:prSet/>
      <dgm:spPr/>
      <dgm:t>
        <a:bodyPr/>
        <a:lstStyle/>
        <a:p>
          <a:endParaRPr lang="en-US"/>
        </a:p>
      </dgm:t>
    </dgm:pt>
    <dgm:pt modelId="{F9988557-926E-431A-BB9B-E8F0CAE4DFDC}" type="pres">
      <dgm:prSet presAssocID="{ABBE690F-EE1C-4E2D-83E3-BCF12BA5F5ED}" presName="linear" presStyleCnt="0">
        <dgm:presLayoutVars>
          <dgm:animLvl val="lvl"/>
          <dgm:resizeHandles val="exact"/>
        </dgm:presLayoutVars>
      </dgm:prSet>
      <dgm:spPr/>
    </dgm:pt>
    <dgm:pt modelId="{58229A70-23DF-4DE6-A1AF-E0EBF204F9C9}" type="pres">
      <dgm:prSet presAssocID="{7A60CFA4-07A4-49FF-893D-36B44372E47B}" presName="parentText" presStyleLbl="node1" presStyleIdx="0" presStyleCnt="7">
        <dgm:presLayoutVars>
          <dgm:chMax val="0"/>
          <dgm:bulletEnabled val="1"/>
        </dgm:presLayoutVars>
      </dgm:prSet>
      <dgm:spPr/>
    </dgm:pt>
    <dgm:pt modelId="{76454CC7-8B3D-4B89-8771-28704C837CD4}" type="pres">
      <dgm:prSet presAssocID="{D154C7D0-A076-4E4D-89A9-151166D30AF6}" presName="spacer" presStyleCnt="0"/>
      <dgm:spPr/>
    </dgm:pt>
    <dgm:pt modelId="{5025053A-868C-40B7-A102-FB21EA09D6BD}" type="pres">
      <dgm:prSet presAssocID="{B8EEA026-6D11-4495-B65F-7B6B05A32E30}" presName="parentText" presStyleLbl="node1" presStyleIdx="1" presStyleCnt="7">
        <dgm:presLayoutVars>
          <dgm:chMax val="0"/>
          <dgm:bulletEnabled val="1"/>
        </dgm:presLayoutVars>
      </dgm:prSet>
      <dgm:spPr/>
    </dgm:pt>
    <dgm:pt modelId="{963EF3C6-6F72-4393-B542-487CBD03E354}" type="pres">
      <dgm:prSet presAssocID="{0EC45233-A2C9-449D-ABBF-978989B38451}" presName="spacer" presStyleCnt="0"/>
      <dgm:spPr/>
    </dgm:pt>
    <dgm:pt modelId="{E92E29DC-F3D7-4EEA-8721-4D1BE9134825}" type="pres">
      <dgm:prSet presAssocID="{23F87AD6-4110-4D46-8658-2E2F0D5E8D17}" presName="parentText" presStyleLbl="node1" presStyleIdx="2" presStyleCnt="7">
        <dgm:presLayoutVars>
          <dgm:chMax val="0"/>
          <dgm:bulletEnabled val="1"/>
        </dgm:presLayoutVars>
      </dgm:prSet>
      <dgm:spPr/>
    </dgm:pt>
    <dgm:pt modelId="{1819265B-F213-4FD0-AB95-3D91F2750E6F}" type="pres">
      <dgm:prSet presAssocID="{21D13782-732F-49EB-9FF8-77274A7D0508}" presName="spacer" presStyleCnt="0"/>
      <dgm:spPr/>
    </dgm:pt>
    <dgm:pt modelId="{22D34A56-BDEF-4CFD-9AA7-5420DDA76756}" type="pres">
      <dgm:prSet presAssocID="{063484D8-DDAC-4AFD-B198-0B05ABC207A0}" presName="parentText" presStyleLbl="node1" presStyleIdx="3" presStyleCnt="7">
        <dgm:presLayoutVars>
          <dgm:chMax val="0"/>
          <dgm:bulletEnabled val="1"/>
        </dgm:presLayoutVars>
      </dgm:prSet>
      <dgm:spPr/>
    </dgm:pt>
    <dgm:pt modelId="{C2F278B9-7262-413F-9749-19B673828F19}" type="pres">
      <dgm:prSet presAssocID="{CF6DD3F1-4831-4F7D-8029-CCE1644CEFA1}" presName="spacer" presStyleCnt="0"/>
      <dgm:spPr/>
    </dgm:pt>
    <dgm:pt modelId="{0D37BC43-C3A5-4D1D-B4B2-768D027E2BCB}" type="pres">
      <dgm:prSet presAssocID="{ECA5F60F-B979-4B4A-B19B-3814363C0B33}" presName="parentText" presStyleLbl="node1" presStyleIdx="4" presStyleCnt="7">
        <dgm:presLayoutVars>
          <dgm:chMax val="0"/>
          <dgm:bulletEnabled val="1"/>
        </dgm:presLayoutVars>
      </dgm:prSet>
      <dgm:spPr/>
    </dgm:pt>
    <dgm:pt modelId="{7DA39CEA-4D88-4C2B-A03F-C25CFEB43615}" type="pres">
      <dgm:prSet presAssocID="{A35D3E75-A69A-4200-BFAD-19A20810D58D}" presName="spacer" presStyleCnt="0"/>
      <dgm:spPr/>
    </dgm:pt>
    <dgm:pt modelId="{4CD1BECF-1D7A-4FE5-8F25-A826160D7A7D}" type="pres">
      <dgm:prSet presAssocID="{872DA56E-C125-45A9-9F8C-460E6D332C4C}" presName="parentText" presStyleLbl="node1" presStyleIdx="5" presStyleCnt="7">
        <dgm:presLayoutVars>
          <dgm:chMax val="0"/>
          <dgm:bulletEnabled val="1"/>
        </dgm:presLayoutVars>
      </dgm:prSet>
      <dgm:spPr/>
    </dgm:pt>
    <dgm:pt modelId="{CA828AF6-AFC4-41FB-A04A-653CCF1C38BE}" type="pres">
      <dgm:prSet presAssocID="{448C8F03-58CB-40A5-8EF7-4CCD9525D735}" presName="spacer" presStyleCnt="0"/>
      <dgm:spPr/>
    </dgm:pt>
    <dgm:pt modelId="{E07B7534-566E-4825-9909-38133B0F4280}" type="pres">
      <dgm:prSet presAssocID="{096AB352-DE2D-4974-8ABF-9E4DD312BC6D}" presName="parentText" presStyleLbl="node1" presStyleIdx="6" presStyleCnt="7">
        <dgm:presLayoutVars>
          <dgm:chMax val="0"/>
          <dgm:bulletEnabled val="1"/>
        </dgm:presLayoutVars>
      </dgm:prSet>
      <dgm:spPr/>
    </dgm:pt>
  </dgm:ptLst>
  <dgm:cxnLst>
    <dgm:cxn modelId="{A9E15A0F-AF89-4D1E-88D3-A7C53BF48E7A}" type="presOf" srcId="{063484D8-DDAC-4AFD-B198-0B05ABC207A0}" destId="{22D34A56-BDEF-4CFD-9AA7-5420DDA76756}" srcOrd="0" destOrd="0" presId="urn:microsoft.com/office/officeart/2005/8/layout/vList2"/>
    <dgm:cxn modelId="{55CCC511-3BE6-4416-9381-3F0EBE0997C2}" srcId="{ABBE690F-EE1C-4E2D-83E3-BCF12BA5F5ED}" destId="{ECA5F60F-B979-4B4A-B19B-3814363C0B33}" srcOrd="4" destOrd="0" parTransId="{C5390AFA-AF5F-4F9F-A8FF-EC1CBD387E9F}" sibTransId="{A35D3E75-A69A-4200-BFAD-19A20810D58D}"/>
    <dgm:cxn modelId="{4AD8D71A-A87B-4D01-A5ED-DDDA6AC2FDFB}" type="presOf" srcId="{096AB352-DE2D-4974-8ABF-9E4DD312BC6D}" destId="{E07B7534-566E-4825-9909-38133B0F4280}" srcOrd="0" destOrd="0" presId="urn:microsoft.com/office/officeart/2005/8/layout/vList2"/>
    <dgm:cxn modelId="{F71D412A-ED9D-430E-9EAF-CEAA7D99797F}" type="presOf" srcId="{ABBE690F-EE1C-4E2D-83E3-BCF12BA5F5ED}" destId="{F9988557-926E-431A-BB9B-E8F0CAE4DFDC}" srcOrd="0" destOrd="0" presId="urn:microsoft.com/office/officeart/2005/8/layout/vList2"/>
    <dgm:cxn modelId="{ECB72A34-3F04-4DDD-A5CF-978F17667A98}" srcId="{ABBE690F-EE1C-4E2D-83E3-BCF12BA5F5ED}" destId="{B8EEA026-6D11-4495-B65F-7B6B05A32E30}" srcOrd="1" destOrd="0" parTransId="{C3F6BFD5-2875-496C-8B38-BDD6583A3350}" sibTransId="{0EC45233-A2C9-449D-ABBF-978989B38451}"/>
    <dgm:cxn modelId="{F72AD442-C4EC-4464-8A4D-060A0EA341E4}" srcId="{ABBE690F-EE1C-4E2D-83E3-BCF12BA5F5ED}" destId="{23F87AD6-4110-4D46-8658-2E2F0D5E8D17}" srcOrd="2" destOrd="0" parTransId="{96A4903D-437D-4161-BB90-0931E78276C7}" sibTransId="{21D13782-732F-49EB-9FF8-77274A7D0508}"/>
    <dgm:cxn modelId="{FD5CAA8F-D505-439B-8B6A-6358F4DE0D93}" srcId="{ABBE690F-EE1C-4E2D-83E3-BCF12BA5F5ED}" destId="{7A60CFA4-07A4-49FF-893D-36B44372E47B}" srcOrd="0" destOrd="0" parTransId="{3DF7C9F7-C8BD-4605-A7D0-782C5F30DF3B}" sibTransId="{D154C7D0-A076-4E4D-89A9-151166D30AF6}"/>
    <dgm:cxn modelId="{C7CBF2A9-034C-40EF-87B9-C81C448C97FE}" type="presOf" srcId="{B8EEA026-6D11-4495-B65F-7B6B05A32E30}" destId="{5025053A-868C-40B7-A102-FB21EA09D6BD}" srcOrd="0" destOrd="0" presId="urn:microsoft.com/office/officeart/2005/8/layout/vList2"/>
    <dgm:cxn modelId="{01D236AA-F41A-40BB-BC4D-58BE7095A897}" type="presOf" srcId="{872DA56E-C125-45A9-9F8C-460E6D332C4C}" destId="{4CD1BECF-1D7A-4FE5-8F25-A826160D7A7D}" srcOrd="0" destOrd="0" presId="urn:microsoft.com/office/officeart/2005/8/layout/vList2"/>
    <dgm:cxn modelId="{2ADAAAC4-97D5-476D-B1DC-F773E606EA23}" srcId="{ABBE690F-EE1C-4E2D-83E3-BCF12BA5F5ED}" destId="{063484D8-DDAC-4AFD-B198-0B05ABC207A0}" srcOrd="3" destOrd="0" parTransId="{C91E0AB7-2568-4937-B7FC-BDF1CDCFAE86}" sibTransId="{CF6DD3F1-4831-4F7D-8029-CCE1644CEFA1}"/>
    <dgm:cxn modelId="{EA2FFBCF-3413-4B14-A8EF-89174B28D1EF}" type="presOf" srcId="{23F87AD6-4110-4D46-8658-2E2F0D5E8D17}" destId="{E92E29DC-F3D7-4EEA-8721-4D1BE9134825}" srcOrd="0" destOrd="0" presId="urn:microsoft.com/office/officeart/2005/8/layout/vList2"/>
    <dgm:cxn modelId="{55061ED3-D0E9-4543-8A1F-B4A19F9AA9A6}" srcId="{ABBE690F-EE1C-4E2D-83E3-BCF12BA5F5ED}" destId="{096AB352-DE2D-4974-8ABF-9E4DD312BC6D}" srcOrd="6" destOrd="0" parTransId="{6C208CE8-99C9-44DE-910B-731808847559}" sibTransId="{9512C812-83FB-40A8-970C-66C1B9A9B3AA}"/>
    <dgm:cxn modelId="{485B95E8-E472-4345-A681-E02C63F99BF6}" srcId="{ABBE690F-EE1C-4E2D-83E3-BCF12BA5F5ED}" destId="{872DA56E-C125-45A9-9F8C-460E6D332C4C}" srcOrd="5" destOrd="0" parTransId="{01998104-9A70-4ABC-B43B-36C6F1F7034E}" sibTransId="{448C8F03-58CB-40A5-8EF7-4CCD9525D735}"/>
    <dgm:cxn modelId="{7B40DEF5-E955-4C0B-A281-E63EB90163E1}" type="presOf" srcId="{7A60CFA4-07A4-49FF-893D-36B44372E47B}" destId="{58229A70-23DF-4DE6-A1AF-E0EBF204F9C9}" srcOrd="0" destOrd="0" presId="urn:microsoft.com/office/officeart/2005/8/layout/vList2"/>
    <dgm:cxn modelId="{872F36FE-C47C-492B-8997-D26A59B2B259}" type="presOf" srcId="{ECA5F60F-B979-4B4A-B19B-3814363C0B33}" destId="{0D37BC43-C3A5-4D1D-B4B2-768D027E2BCB}" srcOrd="0" destOrd="0" presId="urn:microsoft.com/office/officeart/2005/8/layout/vList2"/>
    <dgm:cxn modelId="{E395A495-213F-4C52-8AB3-0360A9E61A5F}" type="presParOf" srcId="{F9988557-926E-431A-BB9B-E8F0CAE4DFDC}" destId="{58229A70-23DF-4DE6-A1AF-E0EBF204F9C9}" srcOrd="0" destOrd="0" presId="urn:microsoft.com/office/officeart/2005/8/layout/vList2"/>
    <dgm:cxn modelId="{053CEBD0-6946-4984-85B1-68E92A30E6C9}" type="presParOf" srcId="{F9988557-926E-431A-BB9B-E8F0CAE4DFDC}" destId="{76454CC7-8B3D-4B89-8771-28704C837CD4}" srcOrd="1" destOrd="0" presId="urn:microsoft.com/office/officeart/2005/8/layout/vList2"/>
    <dgm:cxn modelId="{A130CE5D-3027-496D-8D8B-B164E665CF2D}" type="presParOf" srcId="{F9988557-926E-431A-BB9B-E8F0CAE4DFDC}" destId="{5025053A-868C-40B7-A102-FB21EA09D6BD}" srcOrd="2" destOrd="0" presId="urn:microsoft.com/office/officeart/2005/8/layout/vList2"/>
    <dgm:cxn modelId="{75981677-827E-440D-9E4D-D1E0C88661BD}" type="presParOf" srcId="{F9988557-926E-431A-BB9B-E8F0CAE4DFDC}" destId="{963EF3C6-6F72-4393-B542-487CBD03E354}" srcOrd="3" destOrd="0" presId="urn:microsoft.com/office/officeart/2005/8/layout/vList2"/>
    <dgm:cxn modelId="{C3853396-7C74-4647-9516-E10339A0D36C}" type="presParOf" srcId="{F9988557-926E-431A-BB9B-E8F0CAE4DFDC}" destId="{E92E29DC-F3D7-4EEA-8721-4D1BE9134825}" srcOrd="4" destOrd="0" presId="urn:microsoft.com/office/officeart/2005/8/layout/vList2"/>
    <dgm:cxn modelId="{831FBB7C-A5B7-43B0-BF7A-F19A12F8B1AF}" type="presParOf" srcId="{F9988557-926E-431A-BB9B-E8F0CAE4DFDC}" destId="{1819265B-F213-4FD0-AB95-3D91F2750E6F}" srcOrd="5" destOrd="0" presId="urn:microsoft.com/office/officeart/2005/8/layout/vList2"/>
    <dgm:cxn modelId="{BDEB82F5-F438-4ADB-AB75-DA7A31E1ECA6}" type="presParOf" srcId="{F9988557-926E-431A-BB9B-E8F0CAE4DFDC}" destId="{22D34A56-BDEF-4CFD-9AA7-5420DDA76756}" srcOrd="6" destOrd="0" presId="urn:microsoft.com/office/officeart/2005/8/layout/vList2"/>
    <dgm:cxn modelId="{6CB02CEB-03D6-4464-9240-E8E645CEC3B7}" type="presParOf" srcId="{F9988557-926E-431A-BB9B-E8F0CAE4DFDC}" destId="{C2F278B9-7262-413F-9749-19B673828F19}" srcOrd="7" destOrd="0" presId="urn:microsoft.com/office/officeart/2005/8/layout/vList2"/>
    <dgm:cxn modelId="{E2295CE9-C889-41CB-88D9-60C00B9EBB52}" type="presParOf" srcId="{F9988557-926E-431A-BB9B-E8F0CAE4DFDC}" destId="{0D37BC43-C3A5-4D1D-B4B2-768D027E2BCB}" srcOrd="8" destOrd="0" presId="urn:microsoft.com/office/officeart/2005/8/layout/vList2"/>
    <dgm:cxn modelId="{B8833EA4-51C1-4259-A423-A969D55DBAD2}" type="presParOf" srcId="{F9988557-926E-431A-BB9B-E8F0CAE4DFDC}" destId="{7DA39CEA-4D88-4C2B-A03F-C25CFEB43615}" srcOrd="9" destOrd="0" presId="urn:microsoft.com/office/officeart/2005/8/layout/vList2"/>
    <dgm:cxn modelId="{B27F03EC-902E-400E-9DDB-12BBDD04ED20}" type="presParOf" srcId="{F9988557-926E-431A-BB9B-E8F0CAE4DFDC}" destId="{4CD1BECF-1D7A-4FE5-8F25-A826160D7A7D}" srcOrd="10" destOrd="0" presId="urn:microsoft.com/office/officeart/2005/8/layout/vList2"/>
    <dgm:cxn modelId="{ECA89D61-93EE-43DA-8F26-253E528D18EB}" type="presParOf" srcId="{F9988557-926E-431A-BB9B-E8F0CAE4DFDC}" destId="{CA828AF6-AFC4-41FB-A04A-653CCF1C38BE}" srcOrd="11" destOrd="0" presId="urn:microsoft.com/office/officeart/2005/8/layout/vList2"/>
    <dgm:cxn modelId="{E545098C-D27C-41FC-85FE-D79DD1E60E21}" type="presParOf" srcId="{F9988557-926E-431A-BB9B-E8F0CAE4DFDC}" destId="{E07B7534-566E-4825-9909-38133B0F4280}"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8B61E7-A789-4B59-A708-12E94045F4A0}" type="doc">
      <dgm:prSet loTypeId="urn:microsoft.com/office/officeart/2005/8/layout/hierarchy1" loCatId="hierarchy" qsTypeId="urn:microsoft.com/office/officeart/2005/8/quickstyle/simple2" qsCatId="simple" csTypeId="urn:microsoft.com/office/officeart/2005/8/colors/accent3_2" csCatId="accent3"/>
      <dgm:spPr/>
      <dgm:t>
        <a:bodyPr/>
        <a:lstStyle/>
        <a:p>
          <a:endParaRPr lang="en-US"/>
        </a:p>
      </dgm:t>
    </dgm:pt>
    <dgm:pt modelId="{B60B5DDC-ACB6-43F0-8E34-58959BD59C96}">
      <dgm:prSet/>
      <dgm:spPr/>
      <dgm:t>
        <a:bodyPr/>
        <a:lstStyle/>
        <a:p>
          <a:pPr algn="ctr" rtl="0">
            <a:lnSpc>
              <a:spcPct val="90000"/>
            </a:lnSpc>
          </a:pPr>
          <a:r>
            <a:rPr lang="en-US" sz="1400" b="0" i="0" dirty="0">
              <a:solidFill>
                <a:srgbClr val="333333"/>
              </a:solidFill>
              <a:latin typeface="Noto Sans"/>
              <a:ea typeface="+mn-ea"/>
              <a:cs typeface="+mn-cs"/>
            </a:rPr>
            <a:t>An Employment Specialist </a:t>
          </a:r>
          <a:r>
            <a:rPr lang="en-US" sz="1400" b="0" i="0" dirty="0">
              <a:solidFill>
                <a:srgbClr val="333333"/>
              </a:solidFill>
              <a:ea typeface="+mn-ea"/>
              <a:cs typeface="+mn-cs"/>
            </a:rPr>
            <a:t>is integrated into your mental health agency</a:t>
          </a:r>
          <a:endParaRPr lang="en-US" sz="1400" dirty="0">
            <a:solidFill>
              <a:srgbClr val="333333"/>
            </a:solidFill>
            <a:ea typeface="+mn-ea"/>
            <a:cs typeface="+mn-cs"/>
          </a:endParaRPr>
        </a:p>
      </dgm:t>
    </dgm:pt>
    <dgm:pt modelId="{F99BC8A4-58D9-4C23-85DF-C719C45D7EBB}" type="parTrans" cxnId="{7EAEF388-D9F3-4069-A720-148433DAEC2A}">
      <dgm:prSet/>
      <dgm:spPr/>
      <dgm:t>
        <a:bodyPr/>
        <a:lstStyle/>
        <a:p>
          <a:endParaRPr lang="en-US"/>
        </a:p>
      </dgm:t>
    </dgm:pt>
    <dgm:pt modelId="{F23EF337-3DAA-471D-927F-30B58048DDD0}" type="sibTrans" cxnId="{7EAEF388-D9F3-4069-A720-148433DAEC2A}">
      <dgm:prSet/>
      <dgm:spPr/>
      <dgm:t>
        <a:bodyPr/>
        <a:lstStyle/>
        <a:p>
          <a:endParaRPr lang="en-US"/>
        </a:p>
      </dgm:t>
    </dgm:pt>
    <dgm:pt modelId="{DC93E77E-FAF4-4C17-9A6B-354CD5AC6403}">
      <dgm:prSet/>
      <dgm:spPr/>
      <dgm:t>
        <a:bodyPr/>
        <a:lstStyle/>
        <a:p>
          <a:pPr algn="ctr">
            <a:lnSpc>
              <a:spcPct val="90000"/>
            </a:lnSpc>
          </a:pPr>
          <a:r>
            <a:rPr lang="en-US" sz="1400" b="0" i="0" dirty="0">
              <a:solidFill>
                <a:srgbClr val="333333"/>
              </a:solidFill>
              <a:ea typeface="+mn-ea"/>
              <a:cs typeface="+mn-cs"/>
            </a:rPr>
            <a:t>They have an office in your facility allowing for frequent team and client contact ​</a:t>
          </a:r>
          <a:endParaRPr lang="en-US" sz="1400" dirty="0">
            <a:solidFill>
              <a:srgbClr val="333333"/>
            </a:solidFill>
            <a:ea typeface="+mn-ea"/>
            <a:cs typeface="+mn-cs"/>
          </a:endParaRPr>
        </a:p>
      </dgm:t>
    </dgm:pt>
    <dgm:pt modelId="{00D8D78E-5630-4172-B84C-EE74381EEA37}" type="parTrans" cxnId="{995B045F-8A19-443C-BFA6-1134FA8BA9AD}">
      <dgm:prSet/>
      <dgm:spPr/>
      <dgm:t>
        <a:bodyPr/>
        <a:lstStyle/>
        <a:p>
          <a:endParaRPr lang="en-US"/>
        </a:p>
      </dgm:t>
    </dgm:pt>
    <dgm:pt modelId="{842EA7E2-F089-429D-B834-CEDF2673C254}" type="sibTrans" cxnId="{995B045F-8A19-443C-BFA6-1134FA8BA9AD}">
      <dgm:prSet/>
      <dgm:spPr/>
      <dgm:t>
        <a:bodyPr/>
        <a:lstStyle/>
        <a:p>
          <a:endParaRPr lang="en-US"/>
        </a:p>
      </dgm:t>
    </dgm:pt>
    <dgm:pt modelId="{AB8C1F03-FE8E-4181-9FC0-8DF860596E72}">
      <dgm:prSet/>
      <dgm:spPr/>
      <dgm:t>
        <a:bodyPr/>
        <a:lstStyle/>
        <a:p>
          <a:pPr algn="ctr">
            <a:lnSpc>
              <a:spcPct val="90000"/>
            </a:lnSpc>
          </a:pPr>
          <a:r>
            <a:rPr lang="en-US" sz="1400" b="0" i="0" dirty="0">
              <a:solidFill>
                <a:srgbClr val="333333"/>
              </a:solidFill>
              <a:ea typeface="+mn-ea"/>
              <a:cs typeface="+mn-cs"/>
            </a:rPr>
            <a:t>They regularly attend mental health team meetings to discuss treatment for the people served by your agency  ​</a:t>
          </a:r>
          <a:endParaRPr lang="en-US" sz="1400" dirty="0">
            <a:solidFill>
              <a:srgbClr val="333333"/>
            </a:solidFill>
            <a:ea typeface="+mn-ea"/>
            <a:cs typeface="+mn-cs"/>
          </a:endParaRPr>
        </a:p>
      </dgm:t>
    </dgm:pt>
    <dgm:pt modelId="{01F18EC1-F174-45CF-A857-DD7745989D12}" type="parTrans" cxnId="{689AD6E6-BBDD-4501-9AFB-72292F2C734D}">
      <dgm:prSet/>
      <dgm:spPr/>
      <dgm:t>
        <a:bodyPr/>
        <a:lstStyle/>
        <a:p>
          <a:endParaRPr lang="en-US"/>
        </a:p>
      </dgm:t>
    </dgm:pt>
    <dgm:pt modelId="{691B71EE-BF35-4A05-B1BC-DD527E039E57}" type="sibTrans" cxnId="{689AD6E6-BBDD-4501-9AFB-72292F2C734D}">
      <dgm:prSet/>
      <dgm:spPr/>
      <dgm:t>
        <a:bodyPr/>
        <a:lstStyle/>
        <a:p>
          <a:endParaRPr lang="en-US"/>
        </a:p>
      </dgm:t>
    </dgm:pt>
    <dgm:pt modelId="{508714B3-FD49-43CE-B4F2-C5C440EBEAAA}">
      <dgm:prSet/>
      <dgm:spPr/>
      <dgm:t>
        <a:bodyPr/>
        <a:lstStyle/>
        <a:p>
          <a:pPr algn="ctr" rtl="0">
            <a:lnSpc>
              <a:spcPct val="90000"/>
            </a:lnSpc>
          </a:pPr>
          <a:r>
            <a:rPr lang="en-US" sz="1400" b="0" i="0" dirty="0">
              <a:solidFill>
                <a:srgbClr val="333333"/>
              </a:solidFill>
              <a:ea typeface="+mn-ea"/>
              <a:cs typeface="+mn-cs"/>
            </a:rPr>
            <a:t>They carry an intensive caseload of 20 motivated employment seekers</a:t>
          </a:r>
          <a:r>
            <a:rPr lang="en-US" sz="1400" dirty="0">
              <a:solidFill>
                <a:srgbClr val="333333"/>
              </a:solidFill>
              <a:latin typeface="Noto Sans"/>
              <a:ea typeface="+mn-ea"/>
              <a:cs typeface="+mn-cs"/>
            </a:rPr>
            <a:t> and a portfolio of 20+ employer contacts</a:t>
          </a:r>
          <a:endParaRPr lang="en-US" sz="1400" dirty="0">
            <a:solidFill>
              <a:srgbClr val="333333"/>
            </a:solidFill>
            <a:ea typeface="+mn-ea"/>
            <a:cs typeface="+mn-cs"/>
          </a:endParaRPr>
        </a:p>
      </dgm:t>
    </dgm:pt>
    <dgm:pt modelId="{6B7B1732-7807-4C87-985C-AB3F8EDEA046}" type="parTrans" cxnId="{E8035655-2A40-4BE7-A547-3E33FDA514AA}">
      <dgm:prSet/>
      <dgm:spPr/>
      <dgm:t>
        <a:bodyPr/>
        <a:lstStyle/>
        <a:p>
          <a:endParaRPr lang="en-US"/>
        </a:p>
      </dgm:t>
    </dgm:pt>
    <dgm:pt modelId="{FF5B9100-F995-4C50-842D-F0DD63461935}" type="sibTrans" cxnId="{E8035655-2A40-4BE7-A547-3E33FDA514AA}">
      <dgm:prSet/>
      <dgm:spPr/>
      <dgm:t>
        <a:bodyPr/>
        <a:lstStyle/>
        <a:p>
          <a:endParaRPr lang="en-US"/>
        </a:p>
      </dgm:t>
    </dgm:pt>
    <dgm:pt modelId="{FB2F8E5F-B881-4280-B736-8E32A7C62029}" type="pres">
      <dgm:prSet presAssocID="{658B61E7-A789-4B59-A708-12E94045F4A0}" presName="hierChild1" presStyleCnt="0">
        <dgm:presLayoutVars>
          <dgm:chPref val="1"/>
          <dgm:dir/>
          <dgm:animOne val="branch"/>
          <dgm:animLvl val="lvl"/>
          <dgm:resizeHandles/>
        </dgm:presLayoutVars>
      </dgm:prSet>
      <dgm:spPr/>
    </dgm:pt>
    <dgm:pt modelId="{096751DA-72B3-4DC9-A8A3-17FF4DC0931E}" type="pres">
      <dgm:prSet presAssocID="{B60B5DDC-ACB6-43F0-8E34-58959BD59C96}" presName="hierRoot1" presStyleCnt="0"/>
      <dgm:spPr/>
    </dgm:pt>
    <dgm:pt modelId="{2E485850-CBA5-4B2A-B8EE-C0467262E816}" type="pres">
      <dgm:prSet presAssocID="{B60B5DDC-ACB6-43F0-8E34-58959BD59C96}" presName="composite" presStyleCnt="0"/>
      <dgm:spPr/>
    </dgm:pt>
    <dgm:pt modelId="{86A45B6F-4D62-48A6-904D-4D969F4683EB}" type="pres">
      <dgm:prSet presAssocID="{B60B5DDC-ACB6-43F0-8E34-58959BD59C96}" presName="background" presStyleLbl="node0" presStyleIdx="0" presStyleCnt="4"/>
      <dgm:spPr/>
    </dgm:pt>
    <dgm:pt modelId="{DBD56536-2578-4F71-8DB4-D8E29DDF654D}" type="pres">
      <dgm:prSet presAssocID="{B60B5DDC-ACB6-43F0-8E34-58959BD59C96}" presName="text" presStyleLbl="fgAcc0" presStyleIdx="0" presStyleCnt="4">
        <dgm:presLayoutVars>
          <dgm:chPref val="3"/>
        </dgm:presLayoutVars>
      </dgm:prSet>
      <dgm:spPr/>
    </dgm:pt>
    <dgm:pt modelId="{22FFEF83-7496-4371-83CE-9188805112DB}" type="pres">
      <dgm:prSet presAssocID="{B60B5DDC-ACB6-43F0-8E34-58959BD59C96}" presName="hierChild2" presStyleCnt="0"/>
      <dgm:spPr/>
    </dgm:pt>
    <dgm:pt modelId="{181F0FFF-A189-474E-8835-B99EC9237197}" type="pres">
      <dgm:prSet presAssocID="{DC93E77E-FAF4-4C17-9A6B-354CD5AC6403}" presName="hierRoot1" presStyleCnt="0"/>
      <dgm:spPr/>
    </dgm:pt>
    <dgm:pt modelId="{56F6C89A-9A34-4500-AB90-AFDB2FA14FB1}" type="pres">
      <dgm:prSet presAssocID="{DC93E77E-FAF4-4C17-9A6B-354CD5AC6403}" presName="composite" presStyleCnt="0"/>
      <dgm:spPr/>
    </dgm:pt>
    <dgm:pt modelId="{04F65DF4-F7D2-450A-988F-55A8029DE1A0}" type="pres">
      <dgm:prSet presAssocID="{DC93E77E-FAF4-4C17-9A6B-354CD5AC6403}" presName="background" presStyleLbl="node0" presStyleIdx="1" presStyleCnt="4"/>
      <dgm:spPr/>
    </dgm:pt>
    <dgm:pt modelId="{0BA9A760-FFC2-487D-977E-E81A060DBE57}" type="pres">
      <dgm:prSet presAssocID="{DC93E77E-FAF4-4C17-9A6B-354CD5AC6403}" presName="text" presStyleLbl="fgAcc0" presStyleIdx="1" presStyleCnt="4">
        <dgm:presLayoutVars>
          <dgm:chPref val="3"/>
        </dgm:presLayoutVars>
      </dgm:prSet>
      <dgm:spPr/>
    </dgm:pt>
    <dgm:pt modelId="{B0AD78D6-5E4C-4A39-B539-F7BD4B6894B7}" type="pres">
      <dgm:prSet presAssocID="{DC93E77E-FAF4-4C17-9A6B-354CD5AC6403}" presName="hierChild2" presStyleCnt="0"/>
      <dgm:spPr/>
    </dgm:pt>
    <dgm:pt modelId="{2DECCA55-2DD3-4C57-A615-87831AB82249}" type="pres">
      <dgm:prSet presAssocID="{AB8C1F03-FE8E-4181-9FC0-8DF860596E72}" presName="hierRoot1" presStyleCnt="0"/>
      <dgm:spPr/>
    </dgm:pt>
    <dgm:pt modelId="{6CAD17BE-5806-47E4-9A18-07E308195F03}" type="pres">
      <dgm:prSet presAssocID="{AB8C1F03-FE8E-4181-9FC0-8DF860596E72}" presName="composite" presStyleCnt="0"/>
      <dgm:spPr/>
    </dgm:pt>
    <dgm:pt modelId="{4725C782-CF7C-4DC1-8127-B433FC2EBCDF}" type="pres">
      <dgm:prSet presAssocID="{AB8C1F03-FE8E-4181-9FC0-8DF860596E72}" presName="background" presStyleLbl="node0" presStyleIdx="2" presStyleCnt="4"/>
      <dgm:spPr/>
    </dgm:pt>
    <dgm:pt modelId="{005B81B2-7FC3-44DD-AA8B-A4C2F32FF3AB}" type="pres">
      <dgm:prSet presAssocID="{AB8C1F03-FE8E-4181-9FC0-8DF860596E72}" presName="text" presStyleLbl="fgAcc0" presStyleIdx="2" presStyleCnt="4">
        <dgm:presLayoutVars>
          <dgm:chPref val="3"/>
        </dgm:presLayoutVars>
      </dgm:prSet>
      <dgm:spPr/>
    </dgm:pt>
    <dgm:pt modelId="{055E8345-F5C5-4854-A6F7-23AD2ADC27A8}" type="pres">
      <dgm:prSet presAssocID="{AB8C1F03-FE8E-4181-9FC0-8DF860596E72}" presName="hierChild2" presStyleCnt="0"/>
      <dgm:spPr/>
    </dgm:pt>
    <dgm:pt modelId="{7E63D8C3-571B-4724-9E17-9A79EEB2DC27}" type="pres">
      <dgm:prSet presAssocID="{508714B3-FD49-43CE-B4F2-C5C440EBEAAA}" presName="hierRoot1" presStyleCnt="0"/>
      <dgm:spPr/>
    </dgm:pt>
    <dgm:pt modelId="{966A097F-32DA-4758-B9CA-243A3B7CC043}" type="pres">
      <dgm:prSet presAssocID="{508714B3-FD49-43CE-B4F2-C5C440EBEAAA}" presName="composite" presStyleCnt="0"/>
      <dgm:spPr/>
    </dgm:pt>
    <dgm:pt modelId="{27E0CE4E-83D7-4FAC-B473-0F51CB230E4D}" type="pres">
      <dgm:prSet presAssocID="{508714B3-FD49-43CE-B4F2-C5C440EBEAAA}" presName="background" presStyleLbl="node0" presStyleIdx="3" presStyleCnt="4"/>
      <dgm:spPr/>
    </dgm:pt>
    <dgm:pt modelId="{9F4ECE60-807D-43BC-B3BF-8F04698BCCCF}" type="pres">
      <dgm:prSet presAssocID="{508714B3-FD49-43CE-B4F2-C5C440EBEAAA}" presName="text" presStyleLbl="fgAcc0" presStyleIdx="3" presStyleCnt="4">
        <dgm:presLayoutVars>
          <dgm:chPref val="3"/>
        </dgm:presLayoutVars>
      </dgm:prSet>
      <dgm:spPr/>
    </dgm:pt>
    <dgm:pt modelId="{6902518D-FABC-4C0A-9111-2DB16A5CC41E}" type="pres">
      <dgm:prSet presAssocID="{508714B3-FD49-43CE-B4F2-C5C440EBEAAA}" presName="hierChild2" presStyleCnt="0"/>
      <dgm:spPr/>
    </dgm:pt>
  </dgm:ptLst>
  <dgm:cxnLst>
    <dgm:cxn modelId="{0FA99924-25AB-48B9-9DA1-2D71BF8EB5CE}" type="presOf" srcId="{DC93E77E-FAF4-4C17-9A6B-354CD5AC6403}" destId="{0BA9A760-FFC2-487D-977E-E81A060DBE57}" srcOrd="0" destOrd="0" presId="urn:microsoft.com/office/officeart/2005/8/layout/hierarchy1"/>
    <dgm:cxn modelId="{995B045F-8A19-443C-BFA6-1134FA8BA9AD}" srcId="{658B61E7-A789-4B59-A708-12E94045F4A0}" destId="{DC93E77E-FAF4-4C17-9A6B-354CD5AC6403}" srcOrd="1" destOrd="0" parTransId="{00D8D78E-5630-4172-B84C-EE74381EEA37}" sibTransId="{842EA7E2-F089-429D-B834-CEDF2673C254}"/>
    <dgm:cxn modelId="{DFDE0F41-7790-4895-BEF5-4A94D1B654CC}" type="presOf" srcId="{B60B5DDC-ACB6-43F0-8E34-58959BD59C96}" destId="{DBD56536-2578-4F71-8DB4-D8E29DDF654D}" srcOrd="0" destOrd="0" presId="urn:microsoft.com/office/officeart/2005/8/layout/hierarchy1"/>
    <dgm:cxn modelId="{29EE744F-2497-4D50-8A90-AD81EB734DC8}" type="presOf" srcId="{658B61E7-A789-4B59-A708-12E94045F4A0}" destId="{FB2F8E5F-B881-4280-B736-8E32A7C62029}" srcOrd="0" destOrd="0" presId="urn:microsoft.com/office/officeart/2005/8/layout/hierarchy1"/>
    <dgm:cxn modelId="{E8035655-2A40-4BE7-A547-3E33FDA514AA}" srcId="{658B61E7-A789-4B59-A708-12E94045F4A0}" destId="{508714B3-FD49-43CE-B4F2-C5C440EBEAAA}" srcOrd="3" destOrd="0" parTransId="{6B7B1732-7807-4C87-985C-AB3F8EDEA046}" sibTransId="{FF5B9100-F995-4C50-842D-F0DD63461935}"/>
    <dgm:cxn modelId="{7EAEF388-D9F3-4069-A720-148433DAEC2A}" srcId="{658B61E7-A789-4B59-A708-12E94045F4A0}" destId="{B60B5DDC-ACB6-43F0-8E34-58959BD59C96}" srcOrd="0" destOrd="0" parTransId="{F99BC8A4-58D9-4C23-85DF-C719C45D7EBB}" sibTransId="{F23EF337-3DAA-471D-927F-30B58048DDD0}"/>
    <dgm:cxn modelId="{883A0490-CE68-4BEB-B531-53F6E4DD6F32}" type="presOf" srcId="{AB8C1F03-FE8E-4181-9FC0-8DF860596E72}" destId="{005B81B2-7FC3-44DD-AA8B-A4C2F32FF3AB}" srcOrd="0" destOrd="0" presId="urn:microsoft.com/office/officeart/2005/8/layout/hierarchy1"/>
    <dgm:cxn modelId="{6C4EA1AD-BE59-4C7F-82D8-95DD2917B360}" type="presOf" srcId="{508714B3-FD49-43CE-B4F2-C5C440EBEAAA}" destId="{9F4ECE60-807D-43BC-B3BF-8F04698BCCCF}" srcOrd="0" destOrd="0" presId="urn:microsoft.com/office/officeart/2005/8/layout/hierarchy1"/>
    <dgm:cxn modelId="{689AD6E6-BBDD-4501-9AFB-72292F2C734D}" srcId="{658B61E7-A789-4B59-A708-12E94045F4A0}" destId="{AB8C1F03-FE8E-4181-9FC0-8DF860596E72}" srcOrd="2" destOrd="0" parTransId="{01F18EC1-F174-45CF-A857-DD7745989D12}" sibTransId="{691B71EE-BF35-4A05-B1BC-DD527E039E57}"/>
    <dgm:cxn modelId="{7FA50170-8B7D-42D0-B00E-7012DC2243EB}" type="presParOf" srcId="{FB2F8E5F-B881-4280-B736-8E32A7C62029}" destId="{096751DA-72B3-4DC9-A8A3-17FF4DC0931E}" srcOrd="0" destOrd="0" presId="urn:microsoft.com/office/officeart/2005/8/layout/hierarchy1"/>
    <dgm:cxn modelId="{394BC6EF-949A-45DB-89DF-5390F127F273}" type="presParOf" srcId="{096751DA-72B3-4DC9-A8A3-17FF4DC0931E}" destId="{2E485850-CBA5-4B2A-B8EE-C0467262E816}" srcOrd="0" destOrd="0" presId="urn:microsoft.com/office/officeart/2005/8/layout/hierarchy1"/>
    <dgm:cxn modelId="{D6780A69-8CF9-49B8-8452-5DAE7550DB58}" type="presParOf" srcId="{2E485850-CBA5-4B2A-B8EE-C0467262E816}" destId="{86A45B6F-4D62-48A6-904D-4D969F4683EB}" srcOrd="0" destOrd="0" presId="urn:microsoft.com/office/officeart/2005/8/layout/hierarchy1"/>
    <dgm:cxn modelId="{DD76E992-6437-41C8-8842-79E4A2A824AB}" type="presParOf" srcId="{2E485850-CBA5-4B2A-B8EE-C0467262E816}" destId="{DBD56536-2578-4F71-8DB4-D8E29DDF654D}" srcOrd="1" destOrd="0" presId="urn:microsoft.com/office/officeart/2005/8/layout/hierarchy1"/>
    <dgm:cxn modelId="{F7FAC17E-D29F-40C6-A257-3D5A4AFEDB3D}" type="presParOf" srcId="{096751DA-72B3-4DC9-A8A3-17FF4DC0931E}" destId="{22FFEF83-7496-4371-83CE-9188805112DB}" srcOrd="1" destOrd="0" presId="urn:microsoft.com/office/officeart/2005/8/layout/hierarchy1"/>
    <dgm:cxn modelId="{69D40E75-0F19-432B-AB06-285D8BD3F242}" type="presParOf" srcId="{FB2F8E5F-B881-4280-B736-8E32A7C62029}" destId="{181F0FFF-A189-474E-8835-B99EC9237197}" srcOrd="1" destOrd="0" presId="urn:microsoft.com/office/officeart/2005/8/layout/hierarchy1"/>
    <dgm:cxn modelId="{8F6B700E-B184-4321-8C8C-A6E7CD8494B2}" type="presParOf" srcId="{181F0FFF-A189-474E-8835-B99EC9237197}" destId="{56F6C89A-9A34-4500-AB90-AFDB2FA14FB1}" srcOrd="0" destOrd="0" presId="urn:microsoft.com/office/officeart/2005/8/layout/hierarchy1"/>
    <dgm:cxn modelId="{D7D95B73-6DD9-44B4-BFB9-31798E2A5D21}" type="presParOf" srcId="{56F6C89A-9A34-4500-AB90-AFDB2FA14FB1}" destId="{04F65DF4-F7D2-450A-988F-55A8029DE1A0}" srcOrd="0" destOrd="0" presId="urn:microsoft.com/office/officeart/2005/8/layout/hierarchy1"/>
    <dgm:cxn modelId="{6CAF448C-C2FC-4E53-A72F-29FDAB930652}" type="presParOf" srcId="{56F6C89A-9A34-4500-AB90-AFDB2FA14FB1}" destId="{0BA9A760-FFC2-487D-977E-E81A060DBE57}" srcOrd="1" destOrd="0" presId="urn:microsoft.com/office/officeart/2005/8/layout/hierarchy1"/>
    <dgm:cxn modelId="{40175029-3B73-4160-8D1C-DCAC6865DB23}" type="presParOf" srcId="{181F0FFF-A189-474E-8835-B99EC9237197}" destId="{B0AD78D6-5E4C-4A39-B539-F7BD4B6894B7}" srcOrd="1" destOrd="0" presId="urn:microsoft.com/office/officeart/2005/8/layout/hierarchy1"/>
    <dgm:cxn modelId="{89AFD56F-73E6-45FB-AE1B-55020A6E947F}" type="presParOf" srcId="{FB2F8E5F-B881-4280-B736-8E32A7C62029}" destId="{2DECCA55-2DD3-4C57-A615-87831AB82249}" srcOrd="2" destOrd="0" presId="urn:microsoft.com/office/officeart/2005/8/layout/hierarchy1"/>
    <dgm:cxn modelId="{B11548FE-7A02-48E3-BEDA-8C8C4D6F7EFF}" type="presParOf" srcId="{2DECCA55-2DD3-4C57-A615-87831AB82249}" destId="{6CAD17BE-5806-47E4-9A18-07E308195F03}" srcOrd="0" destOrd="0" presId="urn:microsoft.com/office/officeart/2005/8/layout/hierarchy1"/>
    <dgm:cxn modelId="{ECDFFEDB-D793-4677-9FFF-4CEF588A9804}" type="presParOf" srcId="{6CAD17BE-5806-47E4-9A18-07E308195F03}" destId="{4725C782-CF7C-4DC1-8127-B433FC2EBCDF}" srcOrd="0" destOrd="0" presId="urn:microsoft.com/office/officeart/2005/8/layout/hierarchy1"/>
    <dgm:cxn modelId="{6C8D6433-7B97-4D83-A5CA-9C62C6BAA665}" type="presParOf" srcId="{6CAD17BE-5806-47E4-9A18-07E308195F03}" destId="{005B81B2-7FC3-44DD-AA8B-A4C2F32FF3AB}" srcOrd="1" destOrd="0" presId="urn:microsoft.com/office/officeart/2005/8/layout/hierarchy1"/>
    <dgm:cxn modelId="{020B01CE-E990-4E40-9724-BD56F8E3DE42}" type="presParOf" srcId="{2DECCA55-2DD3-4C57-A615-87831AB82249}" destId="{055E8345-F5C5-4854-A6F7-23AD2ADC27A8}" srcOrd="1" destOrd="0" presId="urn:microsoft.com/office/officeart/2005/8/layout/hierarchy1"/>
    <dgm:cxn modelId="{489B0ADF-4D4F-4CBE-A518-B9643B2E33BB}" type="presParOf" srcId="{FB2F8E5F-B881-4280-B736-8E32A7C62029}" destId="{7E63D8C3-571B-4724-9E17-9A79EEB2DC27}" srcOrd="3" destOrd="0" presId="urn:microsoft.com/office/officeart/2005/8/layout/hierarchy1"/>
    <dgm:cxn modelId="{C65361B3-31D6-468F-ABB5-AE6F9EAA00B1}" type="presParOf" srcId="{7E63D8C3-571B-4724-9E17-9A79EEB2DC27}" destId="{966A097F-32DA-4758-B9CA-243A3B7CC043}" srcOrd="0" destOrd="0" presId="urn:microsoft.com/office/officeart/2005/8/layout/hierarchy1"/>
    <dgm:cxn modelId="{87E8A2AF-4FE7-4F20-A410-89C1DE279E0F}" type="presParOf" srcId="{966A097F-32DA-4758-B9CA-243A3B7CC043}" destId="{27E0CE4E-83D7-4FAC-B473-0F51CB230E4D}" srcOrd="0" destOrd="0" presId="urn:microsoft.com/office/officeart/2005/8/layout/hierarchy1"/>
    <dgm:cxn modelId="{EA46DF8D-9053-49EF-9B2C-AB1960E23A90}" type="presParOf" srcId="{966A097F-32DA-4758-B9CA-243A3B7CC043}" destId="{9F4ECE60-807D-43BC-B3BF-8F04698BCCCF}" srcOrd="1" destOrd="0" presId="urn:microsoft.com/office/officeart/2005/8/layout/hierarchy1"/>
    <dgm:cxn modelId="{84C64838-A885-48F7-9FB4-71D918254132}" type="presParOf" srcId="{7E63D8C3-571B-4724-9E17-9A79EEB2DC27}" destId="{6902518D-FABC-4C0A-9111-2DB16A5CC41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0E0C15-DBFB-4736-B50E-7801983DABF6}" type="doc">
      <dgm:prSet loTypeId="urn:microsoft.com/office/officeart/2018/2/layout/IconCircleList" loCatId="icon" qsTypeId="urn:microsoft.com/office/officeart/2005/8/quickstyle/simple1" qsCatId="simple" csTypeId="urn:microsoft.com/office/officeart/2005/8/colors/accent2_2" csCatId="accent2" phldr="1"/>
      <dgm:spPr/>
      <dgm:t>
        <a:bodyPr/>
        <a:lstStyle/>
        <a:p>
          <a:endParaRPr lang="en-US"/>
        </a:p>
      </dgm:t>
    </dgm:pt>
    <dgm:pt modelId="{0F65D41B-4D3F-4E85-80CB-89858447F0D1}">
      <dgm:prSet/>
      <dgm:spPr/>
      <dgm:t>
        <a:bodyPr/>
        <a:lstStyle/>
        <a:p>
          <a:r>
            <a:rPr lang="en-US" b="0" i="0"/>
            <a:t>The contract agreement your mental health agency has with MaineHealth Vocational Services regarding employment service provision as part of the originating DHHS-OBH/DOL-BRS contract.  ​</a:t>
          </a:r>
          <a:endParaRPr lang="en-US"/>
        </a:p>
      </dgm:t>
    </dgm:pt>
    <dgm:pt modelId="{02587405-4A0C-47E5-B0F9-CFD2DB150226}" type="parTrans" cxnId="{EE9DA3A0-078B-477B-9A49-FA9A3E66C645}">
      <dgm:prSet/>
      <dgm:spPr/>
      <dgm:t>
        <a:bodyPr/>
        <a:lstStyle/>
        <a:p>
          <a:endParaRPr lang="en-US"/>
        </a:p>
      </dgm:t>
    </dgm:pt>
    <dgm:pt modelId="{27DCDC3E-F8AC-49BD-8CA6-54F76A5DD148}" type="sibTrans" cxnId="{EE9DA3A0-078B-477B-9A49-FA9A3E66C645}">
      <dgm:prSet/>
      <dgm:spPr/>
      <dgm:t>
        <a:bodyPr/>
        <a:lstStyle/>
        <a:p>
          <a:endParaRPr lang="en-US"/>
        </a:p>
      </dgm:t>
    </dgm:pt>
    <dgm:pt modelId="{BAC73F47-F374-4CDC-AE04-DFC1EDE4DD44}">
      <dgm:prSet/>
      <dgm:spPr/>
      <dgm:t>
        <a:bodyPr/>
        <a:lstStyle/>
        <a:p>
          <a:r>
            <a:rPr lang="en-US" b="0" i="0"/>
            <a:t>The evidence-based Individualized Placement and Support (IPS) model, which has measurable and rigorous standards that are tracked using a 25-point fidelity scale, and eight core principles.</a:t>
          </a:r>
          <a:endParaRPr lang="en-US"/>
        </a:p>
      </dgm:t>
    </dgm:pt>
    <dgm:pt modelId="{963FA622-58E1-40CB-8DEF-31A4E261384A}" type="parTrans" cxnId="{8E9E2BF8-2556-47A2-A0BB-CF70FA7E340D}">
      <dgm:prSet/>
      <dgm:spPr/>
      <dgm:t>
        <a:bodyPr/>
        <a:lstStyle/>
        <a:p>
          <a:endParaRPr lang="en-US"/>
        </a:p>
      </dgm:t>
    </dgm:pt>
    <dgm:pt modelId="{6A9C8CEB-81CD-4CD0-ACB1-4D5592EF67CE}" type="sibTrans" cxnId="{8E9E2BF8-2556-47A2-A0BB-CF70FA7E340D}">
      <dgm:prSet/>
      <dgm:spPr/>
      <dgm:t>
        <a:bodyPr/>
        <a:lstStyle/>
        <a:p>
          <a:endParaRPr lang="en-US"/>
        </a:p>
      </dgm:t>
    </dgm:pt>
    <dgm:pt modelId="{306F79DD-7C7D-486D-BD2C-8D341855AC5B}" type="pres">
      <dgm:prSet presAssocID="{AB0E0C15-DBFB-4736-B50E-7801983DABF6}" presName="root" presStyleCnt="0">
        <dgm:presLayoutVars>
          <dgm:dir/>
          <dgm:resizeHandles val="exact"/>
        </dgm:presLayoutVars>
      </dgm:prSet>
      <dgm:spPr/>
    </dgm:pt>
    <dgm:pt modelId="{2A83C85B-C8AD-488B-8867-CE6A15108D78}" type="pres">
      <dgm:prSet presAssocID="{AB0E0C15-DBFB-4736-B50E-7801983DABF6}" presName="container" presStyleCnt="0">
        <dgm:presLayoutVars>
          <dgm:dir/>
          <dgm:resizeHandles val="exact"/>
        </dgm:presLayoutVars>
      </dgm:prSet>
      <dgm:spPr/>
    </dgm:pt>
    <dgm:pt modelId="{484DFF84-EDBE-4B66-92E3-AD4E9BDA9C77}" type="pres">
      <dgm:prSet presAssocID="{0F65D41B-4D3F-4E85-80CB-89858447F0D1}" presName="compNode" presStyleCnt="0"/>
      <dgm:spPr/>
    </dgm:pt>
    <dgm:pt modelId="{231423C0-1A25-40A0-B00A-B2BA3A9137CE}" type="pres">
      <dgm:prSet presAssocID="{0F65D41B-4D3F-4E85-80CB-89858447F0D1}" presName="iconBgRect" presStyleLbl="bgShp" presStyleIdx="0" presStyleCnt="2"/>
      <dgm:spPr/>
    </dgm:pt>
    <dgm:pt modelId="{642B441B-5179-4BBF-B391-084D40F421DB}" type="pres">
      <dgm:prSet presAssocID="{0F65D41B-4D3F-4E85-80CB-89858447F0D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0D375092-D075-4F39-A228-F9B6ABD78733}" type="pres">
      <dgm:prSet presAssocID="{0F65D41B-4D3F-4E85-80CB-89858447F0D1}" presName="spaceRect" presStyleCnt="0"/>
      <dgm:spPr/>
    </dgm:pt>
    <dgm:pt modelId="{8470B4D9-32AD-4C29-94A5-268BE0DB23ED}" type="pres">
      <dgm:prSet presAssocID="{0F65D41B-4D3F-4E85-80CB-89858447F0D1}" presName="textRect" presStyleLbl="revTx" presStyleIdx="0" presStyleCnt="2">
        <dgm:presLayoutVars>
          <dgm:chMax val="1"/>
          <dgm:chPref val="1"/>
        </dgm:presLayoutVars>
      </dgm:prSet>
      <dgm:spPr/>
    </dgm:pt>
    <dgm:pt modelId="{673FEE06-B5A9-4089-A76E-B3729C6D36AA}" type="pres">
      <dgm:prSet presAssocID="{27DCDC3E-F8AC-49BD-8CA6-54F76A5DD148}" presName="sibTrans" presStyleLbl="sibTrans2D1" presStyleIdx="0" presStyleCnt="0"/>
      <dgm:spPr/>
    </dgm:pt>
    <dgm:pt modelId="{88C56EAE-763D-4A1C-9248-ABBB5C36C736}" type="pres">
      <dgm:prSet presAssocID="{BAC73F47-F374-4CDC-AE04-DFC1EDE4DD44}" presName="compNode" presStyleCnt="0"/>
      <dgm:spPr/>
    </dgm:pt>
    <dgm:pt modelId="{83F27AAE-E647-4211-BB4C-3850AB0A3B2E}" type="pres">
      <dgm:prSet presAssocID="{BAC73F47-F374-4CDC-AE04-DFC1EDE4DD44}" presName="iconBgRect" presStyleLbl="bgShp" presStyleIdx="1" presStyleCnt="2"/>
      <dgm:spPr/>
    </dgm:pt>
    <dgm:pt modelId="{F826F79E-7FBC-4865-AF98-BD129BFA5DE9}" type="pres">
      <dgm:prSet presAssocID="{BAC73F47-F374-4CDC-AE04-DFC1EDE4DD4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9F30E3C2-D933-4C40-8FE2-8BB5F86E5234}" type="pres">
      <dgm:prSet presAssocID="{BAC73F47-F374-4CDC-AE04-DFC1EDE4DD44}" presName="spaceRect" presStyleCnt="0"/>
      <dgm:spPr/>
    </dgm:pt>
    <dgm:pt modelId="{EA514E1E-9137-47AF-BC1B-0EC27B827C51}" type="pres">
      <dgm:prSet presAssocID="{BAC73F47-F374-4CDC-AE04-DFC1EDE4DD44}" presName="textRect" presStyleLbl="revTx" presStyleIdx="1" presStyleCnt="2">
        <dgm:presLayoutVars>
          <dgm:chMax val="1"/>
          <dgm:chPref val="1"/>
        </dgm:presLayoutVars>
      </dgm:prSet>
      <dgm:spPr/>
    </dgm:pt>
  </dgm:ptLst>
  <dgm:cxnLst>
    <dgm:cxn modelId="{01B61327-0B95-4E57-A3DB-8EEBE655AD24}" type="presOf" srcId="{27DCDC3E-F8AC-49BD-8CA6-54F76A5DD148}" destId="{673FEE06-B5A9-4089-A76E-B3729C6D36AA}" srcOrd="0" destOrd="0" presId="urn:microsoft.com/office/officeart/2018/2/layout/IconCircleList"/>
    <dgm:cxn modelId="{B68F419A-2CDE-4C70-93E1-11DAA15487E2}" type="presOf" srcId="{BAC73F47-F374-4CDC-AE04-DFC1EDE4DD44}" destId="{EA514E1E-9137-47AF-BC1B-0EC27B827C51}" srcOrd="0" destOrd="0" presId="urn:microsoft.com/office/officeart/2018/2/layout/IconCircleList"/>
    <dgm:cxn modelId="{37AF6F9D-D13F-4A1C-A220-A26278397A7A}" type="presOf" srcId="{AB0E0C15-DBFB-4736-B50E-7801983DABF6}" destId="{306F79DD-7C7D-486D-BD2C-8D341855AC5B}" srcOrd="0" destOrd="0" presId="urn:microsoft.com/office/officeart/2018/2/layout/IconCircleList"/>
    <dgm:cxn modelId="{EE9DA3A0-078B-477B-9A49-FA9A3E66C645}" srcId="{AB0E0C15-DBFB-4736-B50E-7801983DABF6}" destId="{0F65D41B-4D3F-4E85-80CB-89858447F0D1}" srcOrd="0" destOrd="0" parTransId="{02587405-4A0C-47E5-B0F9-CFD2DB150226}" sibTransId="{27DCDC3E-F8AC-49BD-8CA6-54F76A5DD148}"/>
    <dgm:cxn modelId="{8E9E2BF8-2556-47A2-A0BB-CF70FA7E340D}" srcId="{AB0E0C15-DBFB-4736-B50E-7801983DABF6}" destId="{BAC73F47-F374-4CDC-AE04-DFC1EDE4DD44}" srcOrd="1" destOrd="0" parTransId="{963FA622-58E1-40CB-8DEF-31A4E261384A}" sibTransId="{6A9C8CEB-81CD-4CD0-ACB1-4D5592EF67CE}"/>
    <dgm:cxn modelId="{8B7513FA-2283-4242-BED4-D6038E1A608B}" type="presOf" srcId="{0F65D41B-4D3F-4E85-80CB-89858447F0D1}" destId="{8470B4D9-32AD-4C29-94A5-268BE0DB23ED}" srcOrd="0" destOrd="0" presId="urn:microsoft.com/office/officeart/2018/2/layout/IconCircleList"/>
    <dgm:cxn modelId="{88B1F96C-3E8C-45CB-8C55-BFD7D930AA0D}" type="presParOf" srcId="{306F79DD-7C7D-486D-BD2C-8D341855AC5B}" destId="{2A83C85B-C8AD-488B-8867-CE6A15108D78}" srcOrd="0" destOrd="0" presId="urn:microsoft.com/office/officeart/2018/2/layout/IconCircleList"/>
    <dgm:cxn modelId="{7994440C-369F-48D2-97D7-0ACDA46A815E}" type="presParOf" srcId="{2A83C85B-C8AD-488B-8867-CE6A15108D78}" destId="{484DFF84-EDBE-4B66-92E3-AD4E9BDA9C77}" srcOrd="0" destOrd="0" presId="urn:microsoft.com/office/officeart/2018/2/layout/IconCircleList"/>
    <dgm:cxn modelId="{24EB4E50-567B-4D65-B4C4-BE7963470CB0}" type="presParOf" srcId="{484DFF84-EDBE-4B66-92E3-AD4E9BDA9C77}" destId="{231423C0-1A25-40A0-B00A-B2BA3A9137CE}" srcOrd="0" destOrd="0" presId="urn:microsoft.com/office/officeart/2018/2/layout/IconCircleList"/>
    <dgm:cxn modelId="{9C19C0BB-E586-4FB1-9093-B56F91177E53}" type="presParOf" srcId="{484DFF84-EDBE-4B66-92E3-AD4E9BDA9C77}" destId="{642B441B-5179-4BBF-B391-084D40F421DB}" srcOrd="1" destOrd="0" presId="urn:microsoft.com/office/officeart/2018/2/layout/IconCircleList"/>
    <dgm:cxn modelId="{FAD19CE5-9874-43D6-8AD1-B00E479EC684}" type="presParOf" srcId="{484DFF84-EDBE-4B66-92E3-AD4E9BDA9C77}" destId="{0D375092-D075-4F39-A228-F9B6ABD78733}" srcOrd="2" destOrd="0" presId="urn:microsoft.com/office/officeart/2018/2/layout/IconCircleList"/>
    <dgm:cxn modelId="{CB3DE681-1FA0-41EB-9854-A27A271442BA}" type="presParOf" srcId="{484DFF84-EDBE-4B66-92E3-AD4E9BDA9C77}" destId="{8470B4D9-32AD-4C29-94A5-268BE0DB23ED}" srcOrd="3" destOrd="0" presId="urn:microsoft.com/office/officeart/2018/2/layout/IconCircleList"/>
    <dgm:cxn modelId="{3C1AC12F-6E1C-4C7D-BA85-48D78165782A}" type="presParOf" srcId="{2A83C85B-C8AD-488B-8867-CE6A15108D78}" destId="{673FEE06-B5A9-4089-A76E-B3729C6D36AA}" srcOrd="1" destOrd="0" presId="urn:microsoft.com/office/officeart/2018/2/layout/IconCircleList"/>
    <dgm:cxn modelId="{1D1DC02F-2ABA-4EBC-98BF-2DB2E124AD5F}" type="presParOf" srcId="{2A83C85B-C8AD-488B-8867-CE6A15108D78}" destId="{88C56EAE-763D-4A1C-9248-ABBB5C36C736}" srcOrd="2" destOrd="0" presId="urn:microsoft.com/office/officeart/2018/2/layout/IconCircleList"/>
    <dgm:cxn modelId="{4C14DF75-DFBA-411F-9C4E-517641B85D97}" type="presParOf" srcId="{88C56EAE-763D-4A1C-9248-ABBB5C36C736}" destId="{83F27AAE-E647-4211-BB4C-3850AB0A3B2E}" srcOrd="0" destOrd="0" presId="urn:microsoft.com/office/officeart/2018/2/layout/IconCircleList"/>
    <dgm:cxn modelId="{690C0EA5-C8B3-401E-B4D9-00893CB264FE}" type="presParOf" srcId="{88C56EAE-763D-4A1C-9248-ABBB5C36C736}" destId="{F826F79E-7FBC-4865-AF98-BD129BFA5DE9}" srcOrd="1" destOrd="0" presId="urn:microsoft.com/office/officeart/2018/2/layout/IconCircleList"/>
    <dgm:cxn modelId="{C8E95946-EF82-45F4-9CC3-6E8D4CD56D46}" type="presParOf" srcId="{88C56EAE-763D-4A1C-9248-ABBB5C36C736}" destId="{9F30E3C2-D933-4C40-8FE2-8BB5F86E5234}" srcOrd="2" destOrd="0" presId="urn:microsoft.com/office/officeart/2018/2/layout/IconCircleList"/>
    <dgm:cxn modelId="{B6BDE528-2194-4C10-8EBE-B73BD4A876AB}" type="presParOf" srcId="{88C56EAE-763D-4A1C-9248-ABBB5C36C736}" destId="{EA514E1E-9137-47AF-BC1B-0EC27B827C51}"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229A70-23DF-4DE6-A1AF-E0EBF204F9C9}">
      <dsp:nvSpPr>
        <dsp:cNvPr id="0" name=""/>
        <dsp:cNvSpPr/>
      </dsp:nvSpPr>
      <dsp:spPr>
        <a:xfrm>
          <a:off x="0" y="12709"/>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0" i="0" kern="1200" dirty="0">
              <a:solidFill>
                <a:srgbClr val="F9F5E1"/>
              </a:solidFill>
              <a:ea typeface="+mn-ea"/>
              <a:cs typeface="+mn-cs"/>
            </a:rPr>
            <a:t>By the end of this slide deck, you will know:​</a:t>
          </a:r>
          <a:endParaRPr lang="en-US" sz="1200" kern="1200" dirty="0">
            <a:solidFill>
              <a:srgbClr val="F9F5E1"/>
            </a:solidFill>
            <a:ea typeface="+mn-ea"/>
            <a:cs typeface="+mn-cs"/>
          </a:endParaRPr>
        </a:p>
      </dsp:txBody>
      <dsp:txXfrm>
        <a:off x="33558" y="46267"/>
        <a:ext cx="5437358" cy="620322"/>
      </dsp:txXfrm>
    </dsp:sp>
    <dsp:sp modelId="{5025053A-868C-40B7-A102-FB21EA09D6BD}">
      <dsp:nvSpPr>
        <dsp:cNvPr id="0" name=""/>
        <dsp:cNvSpPr/>
      </dsp:nvSpPr>
      <dsp:spPr>
        <a:xfrm>
          <a:off x="0" y="746228"/>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Who provides employment services in your agency​</a:t>
          </a:r>
          <a:endParaRPr lang="en-US" sz="1600" kern="1200" dirty="0">
            <a:solidFill>
              <a:srgbClr val="F9F5E1"/>
            </a:solidFill>
            <a:ea typeface="+mn-ea"/>
            <a:cs typeface="+mn-cs"/>
          </a:endParaRPr>
        </a:p>
      </dsp:txBody>
      <dsp:txXfrm>
        <a:off x="33558" y="779786"/>
        <a:ext cx="5437358" cy="620322"/>
      </dsp:txXfrm>
    </dsp:sp>
    <dsp:sp modelId="{E92E29DC-F3D7-4EEA-8721-4D1BE9134825}">
      <dsp:nvSpPr>
        <dsp:cNvPr id="0" name=""/>
        <dsp:cNvSpPr/>
      </dsp:nvSpPr>
      <dsp:spPr>
        <a:xfrm>
          <a:off x="0" y="1479747"/>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How the CES project interfaces with your mental health agency​</a:t>
          </a:r>
          <a:endParaRPr lang="en-US" sz="1600" kern="1200" dirty="0">
            <a:solidFill>
              <a:srgbClr val="F9F5E1"/>
            </a:solidFill>
            <a:ea typeface="+mn-ea"/>
            <a:cs typeface="+mn-cs"/>
          </a:endParaRPr>
        </a:p>
      </dsp:txBody>
      <dsp:txXfrm>
        <a:off x="33558" y="1513305"/>
        <a:ext cx="5437358" cy="620322"/>
      </dsp:txXfrm>
    </dsp:sp>
    <dsp:sp modelId="{22D34A56-BDEF-4CFD-9AA7-5420DDA76756}">
      <dsp:nvSpPr>
        <dsp:cNvPr id="0" name=""/>
        <dsp:cNvSpPr/>
      </dsp:nvSpPr>
      <dsp:spPr>
        <a:xfrm>
          <a:off x="0" y="2213266"/>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Why we use the Need For Change Self-Rating Scale (NFC)​</a:t>
          </a:r>
          <a:endParaRPr lang="en-US" sz="1600" kern="1200" dirty="0">
            <a:solidFill>
              <a:srgbClr val="F9F5E1"/>
            </a:solidFill>
            <a:ea typeface="+mn-ea"/>
            <a:cs typeface="+mn-cs"/>
          </a:endParaRPr>
        </a:p>
      </dsp:txBody>
      <dsp:txXfrm>
        <a:off x="33558" y="2246824"/>
        <a:ext cx="5437358" cy="620322"/>
      </dsp:txXfrm>
    </dsp:sp>
    <dsp:sp modelId="{0D37BC43-C3A5-4D1D-B4B2-768D027E2BCB}">
      <dsp:nvSpPr>
        <dsp:cNvPr id="0" name=""/>
        <dsp:cNvSpPr/>
      </dsp:nvSpPr>
      <dsp:spPr>
        <a:xfrm>
          <a:off x="0" y="2946785"/>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How to refer people you serve to the Employment Specialist on your team​</a:t>
          </a:r>
          <a:endParaRPr lang="en-US" sz="1600" kern="1200" dirty="0">
            <a:solidFill>
              <a:srgbClr val="F9F5E1"/>
            </a:solidFill>
            <a:ea typeface="+mn-ea"/>
            <a:cs typeface="+mn-cs"/>
          </a:endParaRPr>
        </a:p>
      </dsp:txBody>
      <dsp:txXfrm>
        <a:off x="33558" y="2980343"/>
        <a:ext cx="5437358" cy="620322"/>
      </dsp:txXfrm>
    </dsp:sp>
    <dsp:sp modelId="{4CD1BECF-1D7A-4FE5-8F25-A826160D7A7D}">
      <dsp:nvSpPr>
        <dsp:cNvPr id="0" name=""/>
        <dsp:cNvSpPr/>
      </dsp:nvSpPr>
      <dsp:spPr>
        <a:xfrm>
          <a:off x="0" y="3680304"/>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The process of the NFC at your agency​</a:t>
          </a:r>
          <a:endParaRPr lang="en-US" sz="1600" kern="1200" dirty="0">
            <a:solidFill>
              <a:srgbClr val="F9F5E1"/>
            </a:solidFill>
            <a:ea typeface="+mn-ea"/>
            <a:cs typeface="+mn-cs"/>
          </a:endParaRPr>
        </a:p>
      </dsp:txBody>
      <dsp:txXfrm>
        <a:off x="33558" y="3713862"/>
        <a:ext cx="5437358" cy="620322"/>
      </dsp:txXfrm>
    </dsp:sp>
    <dsp:sp modelId="{E07B7534-566E-4825-9909-38133B0F4280}">
      <dsp:nvSpPr>
        <dsp:cNvPr id="0" name=""/>
        <dsp:cNvSpPr/>
      </dsp:nvSpPr>
      <dsp:spPr>
        <a:xfrm>
          <a:off x="0" y="4413823"/>
          <a:ext cx="5504474" cy="6874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solidFill>
                <a:srgbClr val="F9F5E1"/>
              </a:solidFill>
              <a:ea typeface="+mn-ea"/>
              <a:cs typeface="+mn-cs"/>
            </a:rPr>
            <a:t>FAQ troubleshooting</a:t>
          </a:r>
          <a:endParaRPr lang="en-US" sz="1600" kern="1200" dirty="0">
            <a:solidFill>
              <a:srgbClr val="F9F5E1"/>
            </a:solidFill>
            <a:ea typeface="+mn-ea"/>
            <a:cs typeface="+mn-cs"/>
          </a:endParaRPr>
        </a:p>
      </dsp:txBody>
      <dsp:txXfrm>
        <a:off x="33558" y="4447381"/>
        <a:ext cx="5437358" cy="620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45B6F-4D62-48A6-904D-4D969F4683EB}">
      <dsp:nvSpPr>
        <dsp:cNvPr id="0" name=""/>
        <dsp:cNvSpPr/>
      </dsp:nvSpPr>
      <dsp:spPr>
        <a:xfrm>
          <a:off x="3303" y="1296995"/>
          <a:ext cx="2359044" cy="149799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DBD56536-2578-4F71-8DB4-D8E29DDF654D}">
      <dsp:nvSpPr>
        <dsp:cNvPr id="0" name=""/>
        <dsp:cNvSpPr/>
      </dsp:nvSpPr>
      <dsp:spPr>
        <a:xfrm>
          <a:off x="265420" y="1546005"/>
          <a:ext cx="2359044" cy="1497993"/>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0" i="0" kern="1200" dirty="0">
              <a:solidFill>
                <a:srgbClr val="333333"/>
              </a:solidFill>
              <a:latin typeface="Noto Sans"/>
              <a:ea typeface="+mn-ea"/>
              <a:cs typeface="+mn-cs"/>
            </a:rPr>
            <a:t>An Employment Specialist </a:t>
          </a:r>
          <a:r>
            <a:rPr lang="en-US" sz="1400" b="0" i="0" kern="1200" dirty="0">
              <a:solidFill>
                <a:srgbClr val="333333"/>
              </a:solidFill>
              <a:ea typeface="+mn-ea"/>
              <a:cs typeface="+mn-cs"/>
            </a:rPr>
            <a:t>is integrated into your mental health agency</a:t>
          </a:r>
          <a:endParaRPr lang="en-US" sz="1400" kern="1200" dirty="0">
            <a:solidFill>
              <a:srgbClr val="333333"/>
            </a:solidFill>
            <a:ea typeface="+mn-ea"/>
            <a:cs typeface="+mn-cs"/>
          </a:endParaRPr>
        </a:p>
      </dsp:txBody>
      <dsp:txXfrm>
        <a:off x="309295" y="1589880"/>
        <a:ext cx="2271294" cy="1410243"/>
      </dsp:txXfrm>
    </dsp:sp>
    <dsp:sp modelId="{04F65DF4-F7D2-450A-988F-55A8029DE1A0}">
      <dsp:nvSpPr>
        <dsp:cNvPr id="0" name=""/>
        <dsp:cNvSpPr/>
      </dsp:nvSpPr>
      <dsp:spPr>
        <a:xfrm>
          <a:off x="2886580" y="1296995"/>
          <a:ext cx="2359044" cy="149799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0BA9A760-FFC2-487D-977E-E81A060DBE57}">
      <dsp:nvSpPr>
        <dsp:cNvPr id="0" name=""/>
        <dsp:cNvSpPr/>
      </dsp:nvSpPr>
      <dsp:spPr>
        <a:xfrm>
          <a:off x="3148696" y="1546005"/>
          <a:ext cx="2359044" cy="1497993"/>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dirty="0">
              <a:solidFill>
                <a:srgbClr val="333333"/>
              </a:solidFill>
              <a:ea typeface="+mn-ea"/>
              <a:cs typeface="+mn-cs"/>
            </a:rPr>
            <a:t>They have an office in your facility allowing for frequent team and client contact ​</a:t>
          </a:r>
          <a:endParaRPr lang="en-US" sz="1400" kern="1200" dirty="0">
            <a:solidFill>
              <a:srgbClr val="333333"/>
            </a:solidFill>
            <a:ea typeface="+mn-ea"/>
            <a:cs typeface="+mn-cs"/>
          </a:endParaRPr>
        </a:p>
      </dsp:txBody>
      <dsp:txXfrm>
        <a:off x="3192571" y="1589880"/>
        <a:ext cx="2271294" cy="1410243"/>
      </dsp:txXfrm>
    </dsp:sp>
    <dsp:sp modelId="{4725C782-CF7C-4DC1-8127-B433FC2EBCDF}">
      <dsp:nvSpPr>
        <dsp:cNvPr id="0" name=""/>
        <dsp:cNvSpPr/>
      </dsp:nvSpPr>
      <dsp:spPr>
        <a:xfrm>
          <a:off x="5769857" y="1296995"/>
          <a:ext cx="2359044" cy="149799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005B81B2-7FC3-44DD-AA8B-A4C2F32FF3AB}">
      <dsp:nvSpPr>
        <dsp:cNvPr id="0" name=""/>
        <dsp:cNvSpPr/>
      </dsp:nvSpPr>
      <dsp:spPr>
        <a:xfrm>
          <a:off x="6031973" y="1546005"/>
          <a:ext cx="2359044" cy="1497993"/>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dirty="0">
              <a:solidFill>
                <a:srgbClr val="333333"/>
              </a:solidFill>
              <a:ea typeface="+mn-ea"/>
              <a:cs typeface="+mn-cs"/>
            </a:rPr>
            <a:t>They regularly attend mental health team meetings to discuss treatment for the people served by your agency  ​</a:t>
          </a:r>
          <a:endParaRPr lang="en-US" sz="1400" kern="1200" dirty="0">
            <a:solidFill>
              <a:srgbClr val="333333"/>
            </a:solidFill>
            <a:ea typeface="+mn-ea"/>
            <a:cs typeface="+mn-cs"/>
          </a:endParaRPr>
        </a:p>
      </dsp:txBody>
      <dsp:txXfrm>
        <a:off x="6075848" y="1589880"/>
        <a:ext cx="2271294" cy="1410243"/>
      </dsp:txXfrm>
    </dsp:sp>
    <dsp:sp modelId="{27E0CE4E-83D7-4FAC-B473-0F51CB230E4D}">
      <dsp:nvSpPr>
        <dsp:cNvPr id="0" name=""/>
        <dsp:cNvSpPr/>
      </dsp:nvSpPr>
      <dsp:spPr>
        <a:xfrm>
          <a:off x="8653134" y="1296995"/>
          <a:ext cx="2359044" cy="149799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9F4ECE60-807D-43BC-B3BF-8F04698BCCCF}">
      <dsp:nvSpPr>
        <dsp:cNvPr id="0" name=""/>
        <dsp:cNvSpPr/>
      </dsp:nvSpPr>
      <dsp:spPr>
        <a:xfrm>
          <a:off x="8915250" y="1546005"/>
          <a:ext cx="2359044" cy="1497993"/>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0" i="0" kern="1200" dirty="0">
              <a:solidFill>
                <a:srgbClr val="333333"/>
              </a:solidFill>
              <a:ea typeface="+mn-ea"/>
              <a:cs typeface="+mn-cs"/>
            </a:rPr>
            <a:t>They carry an intensive caseload of 20 motivated employment seekers</a:t>
          </a:r>
          <a:r>
            <a:rPr lang="en-US" sz="1400" kern="1200" dirty="0">
              <a:solidFill>
                <a:srgbClr val="333333"/>
              </a:solidFill>
              <a:latin typeface="Noto Sans"/>
              <a:ea typeface="+mn-ea"/>
              <a:cs typeface="+mn-cs"/>
            </a:rPr>
            <a:t> and a portfolio of 20+ employer contacts</a:t>
          </a:r>
          <a:endParaRPr lang="en-US" sz="1400" kern="1200" dirty="0">
            <a:solidFill>
              <a:srgbClr val="333333"/>
            </a:solidFill>
            <a:ea typeface="+mn-ea"/>
            <a:cs typeface="+mn-cs"/>
          </a:endParaRPr>
        </a:p>
      </dsp:txBody>
      <dsp:txXfrm>
        <a:off x="8959125" y="1589880"/>
        <a:ext cx="2271294" cy="14102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1423C0-1A25-40A0-B00A-B2BA3A9137CE}">
      <dsp:nvSpPr>
        <dsp:cNvPr id="0" name=""/>
        <dsp:cNvSpPr/>
      </dsp:nvSpPr>
      <dsp:spPr>
        <a:xfrm>
          <a:off x="40209" y="1429312"/>
          <a:ext cx="1482368" cy="148236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2B441B-5179-4BBF-B391-084D40F421DB}">
      <dsp:nvSpPr>
        <dsp:cNvPr id="0" name=""/>
        <dsp:cNvSpPr/>
      </dsp:nvSpPr>
      <dsp:spPr>
        <a:xfrm>
          <a:off x="351507" y="1740610"/>
          <a:ext cx="859773" cy="8597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470B4D9-32AD-4C29-94A5-268BE0DB23ED}">
      <dsp:nvSpPr>
        <dsp:cNvPr id="0" name=""/>
        <dsp:cNvSpPr/>
      </dsp:nvSpPr>
      <dsp:spPr>
        <a:xfrm>
          <a:off x="1840229" y="1429312"/>
          <a:ext cx="3494155" cy="1482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b="0" i="0" kern="1200"/>
            <a:t>The contract agreement your mental health agency has with MaineHealth Vocational Services regarding employment service provision as part of the originating DHHS-OBH/DOL-BRS contract.  ​</a:t>
          </a:r>
          <a:endParaRPr lang="en-US" sz="1500" kern="1200"/>
        </a:p>
      </dsp:txBody>
      <dsp:txXfrm>
        <a:off x="1840229" y="1429312"/>
        <a:ext cx="3494155" cy="1482368"/>
      </dsp:txXfrm>
    </dsp:sp>
    <dsp:sp modelId="{83F27AAE-E647-4211-BB4C-3850AB0A3B2E}">
      <dsp:nvSpPr>
        <dsp:cNvPr id="0" name=""/>
        <dsp:cNvSpPr/>
      </dsp:nvSpPr>
      <dsp:spPr>
        <a:xfrm>
          <a:off x="5943214" y="1429312"/>
          <a:ext cx="1482368" cy="148236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26F79E-7FBC-4865-AF98-BD129BFA5DE9}">
      <dsp:nvSpPr>
        <dsp:cNvPr id="0" name=""/>
        <dsp:cNvSpPr/>
      </dsp:nvSpPr>
      <dsp:spPr>
        <a:xfrm>
          <a:off x="6254512" y="1740610"/>
          <a:ext cx="859773" cy="8597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514E1E-9137-47AF-BC1B-0EC27B827C51}">
      <dsp:nvSpPr>
        <dsp:cNvPr id="0" name=""/>
        <dsp:cNvSpPr/>
      </dsp:nvSpPr>
      <dsp:spPr>
        <a:xfrm>
          <a:off x="7743233" y="1429312"/>
          <a:ext cx="3494155" cy="1482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b="0" i="0" kern="1200"/>
            <a:t>The evidence-based Individualized Placement and Support (IPS) model, which has measurable and rigorous standards that are tracked using a 25-point fidelity scale, and eight core principles.</a:t>
          </a:r>
          <a:endParaRPr lang="en-US" sz="1500" kern="1200"/>
        </a:p>
      </dsp:txBody>
      <dsp:txXfrm>
        <a:off x="7743233" y="1429312"/>
        <a:ext cx="3494155" cy="14823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B32A4B-204B-096C-E340-75C84536276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977E1A3-BA4E-28DD-4BD2-B8B86CAF94F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CC6A533-5233-D34A-98A9-41D4A08EE338}" type="datetimeFigureOut">
              <a:rPr lang="en-US" smtClean="0"/>
              <a:t>12/23/2025</a:t>
            </a:fld>
            <a:endParaRPr lang="en-US"/>
          </a:p>
        </p:txBody>
      </p:sp>
      <p:sp>
        <p:nvSpPr>
          <p:cNvPr id="4" name="Footer Placeholder 3">
            <a:extLst>
              <a:ext uri="{FF2B5EF4-FFF2-40B4-BE49-F238E27FC236}">
                <a16:creationId xmlns:a16="http://schemas.microsoft.com/office/drawing/2014/main" id="{347FE82F-F8B9-6C3A-6874-9C229F08D88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F9DF755-1962-14A5-6286-0FF3AE8EB0A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223C56-3795-5343-83CE-D2F19EE1F672}" type="slidenum">
              <a:rPr lang="en-US" smtClean="0"/>
              <a:t>‹#›</a:t>
            </a:fld>
            <a:endParaRPr lang="en-US"/>
          </a:p>
        </p:txBody>
      </p:sp>
    </p:spTree>
    <p:extLst>
      <p:ext uri="{BB962C8B-B14F-4D97-AF65-F5344CB8AC3E}">
        <p14:creationId xmlns:p14="http://schemas.microsoft.com/office/powerpoint/2010/main" val="35137721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72F8C-EFD6-A645-8290-5E68FBA9DECA}" type="datetimeFigureOut">
              <a:rPr lang="en-US" smtClean="0"/>
              <a:t>12/23/2025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A68925-592C-3F40-9038-1B95912FECC6}" type="slidenum">
              <a:rPr lang="en-US" smtClean="0"/>
              <a:t>‹#›</a:t>
            </a:fld>
            <a:endParaRPr lang="en-US"/>
          </a:p>
        </p:txBody>
      </p:sp>
    </p:spTree>
    <p:extLst>
      <p:ext uri="{BB962C8B-B14F-4D97-AF65-F5344CB8AC3E}">
        <p14:creationId xmlns:p14="http://schemas.microsoft.com/office/powerpoint/2010/main" val="2140240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 business card can be stapled at the red oval so it doesn’t get lost.</a:t>
            </a:r>
          </a:p>
        </p:txBody>
      </p:sp>
      <p:sp>
        <p:nvSpPr>
          <p:cNvPr id="4" name="Slide Number Placeholder 3"/>
          <p:cNvSpPr>
            <a:spLocks noGrp="1"/>
          </p:cNvSpPr>
          <p:nvPr>
            <p:ph type="sldNum" sz="quarter" idx="5"/>
          </p:nvPr>
        </p:nvSpPr>
        <p:spPr/>
        <p:txBody>
          <a:bodyPr/>
          <a:lstStyle/>
          <a:p>
            <a:fld id="{75A68925-592C-3F40-9038-1B95912FECC6}" type="slidenum">
              <a:rPr lang="en-US" smtClean="0"/>
              <a:t>12</a:t>
            </a:fld>
            <a:endParaRPr lang="en-US"/>
          </a:p>
        </p:txBody>
      </p:sp>
    </p:spTree>
    <p:extLst>
      <p:ext uri="{BB962C8B-B14F-4D97-AF65-F5344CB8AC3E}">
        <p14:creationId xmlns:p14="http://schemas.microsoft.com/office/powerpoint/2010/main" val="19540201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6DD4E5-5D9D-9F05-AD27-63EF4B11CEC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87B896A5-A660-C79F-2EB1-E437080EA6B9}"/>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1"/>
            <a:ext cx="2544553" cy="6857998"/>
          </a:xfrm>
          <a:prstGeom prst="rect">
            <a:avLst/>
          </a:prstGeom>
        </p:spPr>
      </p:pic>
      <p:sp>
        <p:nvSpPr>
          <p:cNvPr id="13" name="Text Placeholder 12" descr="Presentation Date Placeholder on Title Slide Page">
            <a:extLst>
              <a:ext uri="{FF2B5EF4-FFF2-40B4-BE49-F238E27FC236}">
                <a16:creationId xmlns:a16="http://schemas.microsoft.com/office/drawing/2014/main" id="{D4DB4E57-FF35-0468-D7CF-BE05B947F312}"/>
              </a:ext>
            </a:extLst>
          </p:cNvPr>
          <p:cNvSpPr>
            <a:spLocks noGrp="1"/>
          </p:cNvSpPr>
          <p:nvPr>
            <p:ph type="body" sz="quarter" idx="10"/>
          </p:nvPr>
        </p:nvSpPr>
        <p:spPr>
          <a:xfrm>
            <a:off x="2458385" y="4441640"/>
            <a:ext cx="9276416" cy="548640"/>
          </a:xfrm>
        </p:spPr>
        <p:txBody>
          <a:bodyPr anchor="ctr">
            <a:normAutofit/>
          </a:bodyPr>
          <a:lstStyle>
            <a:lvl1pPr marL="0" indent="0" algn="l">
              <a:spcBef>
                <a:spcPts val="0"/>
              </a:spcBef>
              <a:buNone/>
              <a:defRPr sz="2400">
                <a:solidFill>
                  <a:schemeClr val="tx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p:txBody>
      </p:sp>
      <p:sp>
        <p:nvSpPr>
          <p:cNvPr id="3" name="Subtitle 2" descr="Presentation Subtitle Placeholder on Title Slide Page">
            <a:extLst>
              <a:ext uri="{FF2B5EF4-FFF2-40B4-BE49-F238E27FC236}">
                <a16:creationId xmlns:a16="http://schemas.microsoft.com/office/drawing/2014/main" id="{6D6976E3-3DA9-AF40-212F-9493BB2525D9}"/>
              </a:ext>
            </a:extLst>
          </p:cNvPr>
          <p:cNvSpPr>
            <a:spLocks noGrp="1"/>
          </p:cNvSpPr>
          <p:nvPr>
            <p:ph type="subTitle" idx="1"/>
          </p:nvPr>
        </p:nvSpPr>
        <p:spPr>
          <a:xfrm>
            <a:off x="2458385" y="3893000"/>
            <a:ext cx="9276416" cy="548640"/>
          </a:xfrm>
        </p:spPr>
        <p:txBody>
          <a:bodyPr anchor="ctr">
            <a:normAutofit/>
          </a:bodyPr>
          <a:lstStyle>
            <a:lvl1pPr marL="0" indent="0" algn="l">
              <a:spcBef>
                <a:spcPts val="0"/>
              </a:spcBef>
              <a:buNone/>
              <a:defRPr sz="24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Title 1" descr="Presentation Title Placeholder on Title Slide Page">
            <a:extLst>
              <a:ext uri="{FF2B5EF4-FFF2-40B4-BE49-F238E27FC236}">
                <a16:creationId xmlns:a16="http://schemas.microsoft.com/office/drawing/2014/main" id="{25A9EFD9-8D83-CC18-9957-F9084B198661}"/>
              </a:ext>
            </a:extLst>
          </p:cNvPr>
          <p:cNvSpPr>
            <a:spLocks noGrp="1"/>
          </p:cNvSpPr>
          <p:nvPr>
            <p:ph type="ctrTitle"/>
          </p:nvPr>
        </p:nvSpPr>
        <p:spPr>
          <a:xfrm>
            <a:off x="2458385" y="2521400"/>
            <a:ext cx="9276416" cy="1371600"/>
          </a:xfrm>
        </p:spPr>
        <p:txBody>
          <a:bodyPr anchor="ctr">
            <a:normAutofit/>
          </a:bodyPr>
          <a:lstStyle>
            <a:lvl1pPr algn="l">
              <a:lnSpc>
                <a:spcPct val="100000"/>
              </a:lnSpc>
              <a:defRPr sz="4400">
                <a:solidFill>
                  <a:schemeClr val="tx2"/>
                </a:solidFill>
              </a:defRPr>
            </a:lvl1pPr>
          </a:lstStyle>
          <a:p>
            <a:r>
              <a:rPr lang="en-US"/>
              <a:t>Click to edit Master title style</a:t>
            </a:r>
          </a:p>
        </p:txBody>
      </p:sp>
      <p:pic>
        <p:nvPicPr>
          <p:cNvPr id="19" name="Picture 18" descr="MaineHealth logo in the upper right of page">
            <a:extLst>
              <a:ext uri="{FF2B5EF4-FFF2-40B4-BE49-F238E27FC236}">
                <a16:creationId xmlns:a16="http://schemas.microsoft.com/office/drawing/2014/main" id="{4EA736AF-A706-BE42-6B88-3EE5D4CAB004}"/>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991599" y="484865"/>
            <a:ext cx="2743200" cy="357927"/>
          </a:xfrm>
          <a:prstGeom prst="rect">
            <a:avLst/>
          </a:prstGeom>
        </p:spPr>
      </p:pic>
      <p:sp>
        <p:nvSpPr>
          <p:cNvPr id="5" name="Text Placeholder 4">
            <a:extLst>
              <a:ext uri="{FF2B5EF4-FFF2-40B4-BE49-F238E27FC236}">
                <a16:creationId xmlns:a16="http://schemas.microsoft.com/office/drawing/2014/main" id="{3D762234-46BE-FC2F-7F06-45744A597BAD}"/>
              </a:ext>
            </a:extLst>
          </p:cNvPr>
          <p:cNvSpPr>
            <a:spLocks noGrp="1"/>
          </p:cNvSpPr>
          <p:nvPr>
            <p:ph type="body" sz="quarter" idx="11" hasCustomPrompt="1"/>
          </p:nvPr>
        </p:nvSpPr>
        <p:spPr>
          <a:xfrm>
            <a:off x="2458384" y="5943599"/>
            <a:ext cx="9276415" cy="457200"/>
          </a:xfrm>
        </p:spPr>
        <p:txBody>
          <a:bodyPr anchor="b"/>
          <a:lstStyle>
            <a:lvl1pPr marL="0" indent="0" algn="r">
              <a:buNone/>
              <a:defRPr b="1">
                <a:solidFill>
                  <a:schemeClr val="accent1"/>
                </a:solidFill>
              </a:defRPr>
            </a:lvl1pPr>
          </a:lstStyle>
          <a:p>
            <a:r>
              <a:rPr lang="en-US"/>
              <a:t>Hospital or Department Name</a:t>
            </a:r>
          </a:p>
        </p:txBody>
      </p:sp>
    </p:spTree>
    <p:extLst>
      <p:ext uri="{BB962C8B-B14F-4D97-AF65-F5344CB8AC3E}">
        <p14:creationId xmlns:p14="http://schemas.microsoft.com/office/powerpoint/2010/main" val="3629147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027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reaker or End Slide ">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6DD4E5-5D9D-9F05-AD27-63EF4B11CEC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87B896A5-A660-C79F-2EB1-E437080EA6B9}"/>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2"/>
            <a:ext cx="2544553" cy="6857996"/>
          </a:xfrm>
          <a:prstGeom prst="rect">
            <a:avLst/>
          </a:prstGeom>
        </p:spPr>
      </p:pic>
      <p:sp>
        <p:nvSpPr>
          <p:cNvPr id="2" name="Title 1" descr="Breaker title placeholder on Breaker page">
            <a:extLst>
              <a:ext uri="{FF2B5EF4-FFF2-40B4-BE49-F238E27FC236}">
                <a16:creationId xmlns:a16="http://schemas.microsoft.com/office/drawing/2014/main" id="{25A9EFD9-8D83-CC18-9957-F9084B198661}"/>
              </a:ext>
            </a:extLst>
          </p:cNvPr>
          <p:cNvSpPr>
            <a:spLocks noGrp="1"/>
          </p:cNvSpPr>
          <p:nvPr>
            <p:ph type="ctrTitle" hasCustomPrompt="1"/>
          </p:nvPr>
        </p:nvSpPr>
        <p:spPr>
          <a:xfrm>
            <a:off x="2458385" y="3847280"/>
            <a:ext cx="9276416" cy="1371600"/>
          </a:xfrm>
        </p:spPr>
        <p:txBody>
          <a:bodyPr anchor="ctr">
            <a:normAutofit/>
          </a:bodyPr>
          <a:lstStyle>
            <a:lvl1pPr algn="l">
              <a:lnSpc>
                <a:spcPct val="100000"/>
              </a:lnSpc>
              <a:defRPr sz="4400">
                <a:solidFill>
                  <a:schemeClr val="bg2"/>
                </a:solidFill>
              </a:defRPr>
            </a:lvl1pPr>
          </a:lstStyle>
          <a:p>
            <a:r>
              <a:rPr lang="en-US"/>
              <a:t>Breaker / End Slide</a:t>
            </a:r>
          </a:p>
        </p:txBody>
      </p:sp>
    </p:spTree>
    <p:extLst>
      <p:ext uri="{BB962C8B-B14F-4D97-AF65-F5344CB8AC3E}">
        <p14:creationId xmlns:p14="http://schemas.microsoft.com/office/powerpoint/2010/main" val="560739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ogo End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6DD4E5-5D9D-9F05-AD27-63EF4B11CEC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MaineHealth logo centered on page by itself">
            <a:extLst>
              <a:ext uri="{FF2B5EF4-FFF2-40B4-BE49-F238E27FC236}">
                <a16:creationId xmlns:a16="http://schemas.microsoft.com/office/drawing/2014/main" id="{558F1924-6F7C-F342-A06A-C7C617CAA0F0}"/>
              </a:ext>
            </a:extLst>
          </p:cNvPr>
          <p:cNvPicPr>
            <a:picLocks noChangeAspect="1"/>
          </p:cNvPicPr>
          <p:nvPr userDrawn="1"/>
        </p:nvPicPr>
        <p:blipFill>
          <a:blip r:embed="rId2"/>
          <a:srcRect/>
          <a:stretch/>
        </p:blipFill>
        <p:spPr>
          <a:xfrm>
            <a:off x="3238500" y="3056159"/>
            <a:ext cx="5715000" cy="745682"/>
          </a:xfrm>
          <a:prstGeom prst="rect">
            <a:avLst/>
          </a:prstGeom>
        </p:spPr>
      </p:pic>
    </p:spTree>
    <p:extLst>
      <p:ext uri="{BB962C8B-B14F-4D97-AF65-F5344CB8AC3E}">
        <p14:creationId xmlns:p14="http://schemas.microsoft.com/office/powerpoint/2010/main" val="3214975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Column Slide">
    <p:spTree>
      <p:nvGrpSpPr>
        <p:cNvPr id="1" name=""/>
        <p:cNvGrpSpPr/>
        <p:nvPr/>
      </p:nvGrpSpPr>
      <p:grpSpPr>
        <a:xfrm>
          <a:off x="0" y="0"/>
          <a:ext cx="0" cy="0"/>
          <a:chOff x="0" y="0"/>
          <a:chExt cx="0" cy="0"/>
        </a:xfrm>
      </p:grpSpPr>
      <p:sp>
        <p:nvSpPr>
          <p:cNvPr id="3" name="Content Placeholder 2" descr="Copy Placeholder on 1 Column Slide Page">
            <a:extLst>
              <a:ext uri="{FF2B5EF4-FFF2-40B4-BE49-F238E27FC236}">
                <a16:creationId xmlns:a16="http://schemas.microsoft.com/office/drawing/2014/main" id="{971A89BB-0B3B-EB88-E1DE-FAF71D6333E8}"/>
              </a:ext>
            </a:extLst>
          </p:cNvPr>
          <p:cNvSpPr>
            <a:spLocks noGrp="1"/>
          </p:cNvSpPr>
          <p:nvPr>
            <p:ph idx="1" hasCustomPrompt="1"/>
          </p:nvPr>
        </p:nvSpPr>
        <p:spPr>
          <a:xfrm>
            <a:off x="457201" y="1395664"/>
            <a:ext cx="11277599" cy="4340994"/>
          </a:xfrm>
        </p:spPr>
        <p:txBody>
          <a:bodyPr>
            <a:normAutofit/>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 name="Title 1" descr="Title Placeholder on 1 Column Slide Page">
            <a:extLst>
              <a:ext uri="{FF2B5EF4-FFF2-40B4-BE49-F238E27FC236}">
                <a16:creationId xmlns:a16="http://schemas.microsoft.com/office/drawing/2014/main" id="{050A2746-F65A-5E27-E130-6DC4D7CE0F9A}"/>
              </a:ext>
            </a:extLst>
          </p:cNvPr>
          <p:cNvSpPr>
            <a:spLocks noGrp="1"/>
          </p:cNvSpPr>
          <p:nvPr>
            <p:ph type="title"/>
          </p:nvPr>
        </p:nvSpPr>
        <p:spPr>
          <a:xfrm>
            <a:off x="457200" y="274320"/>
            <a:ext cx="11277600" cy="82296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404BD2A4-B29F-F69E-AF1B-135BAFD72E40}"/>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141309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oumn Slide">
    <p:spTree>
      <p:nvGrpSpPr>
        <p:cNvPr id="1" name=""/>
        <p:cNvGrpSpPr/>
        <p:nvPr/>
      </p:nvGrpSpPr>
      <p:grpSpPr>
        <a:xfrm>
          <a:off x="0" y="0"/>
          <a:ext cx="0" cy="0"/>
          <a:chOff x="0" y="0"/>
          <a:chExt cx="0" cy="0"/>
        </a:xfrm>
      </p:grpSpPr>
      <p:sp>
        <p:nvSpPr>
          <p:cNvPr id="4" name="Content Placeholder 3" descr="Column 2 Copy Placeholder on 1 Column Slide Page">
            <a:extLst>
              <a:ext uri="{FF2B5EF4-FFF2-40B4-BE49-F238E27FC236}">
                <a16:creationId xmlns:a16="http://schemas.microsoft.com/office/drawing/2014/main" id="{AD042161-50B6-4991-DC43-F8488F922BB9}"/>
              </a:ext>
            </a:extLst>
          </p:cNvPr>
          <p:cNvSpPr>
            <a:spLocks noGrp="1"/>
          </p:cNvSpPr>
          <p:nvPr>
            <p:ph sz="half" idx="2" hasCustomPrompt="1"/>
          </p:nvPr>
        </p:nvSpPr>
        <p:spPr>
          <a:xfrm>
            <a:off x="6233158" y="1395663"/>
            <a:ext cx="5501641" cy="4340992"/>
          </a:xfrm>
        </p:spPr>
        <p:txBody>
          <a:bodyPr>
            <a:normAutofit/>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descr="Column 1 Copy Placeholder on 1 Column Slide Page">
            <a:extLst>
              <a:ext uri="{FF2B5EF4-FFF2-40B4-BE49-F238E27FC236}">
                <a16:creationId xmlns:a16="http://schemas.microsoft.com/office/drawing/2014/main" id="{50F91567-2B1C-BBB8-DE52-DFD9950792B8}"/>
              </a:ext>
            </a:extLst>
          </p:cNvPr>
          <p:cNvSpPr>
            <a:spLocks noGrp="1"/>
          </p:cNvSpPr>
          <p:nvPr>
            <p:ph sz="half" idx="1" hasCustomPrompt="1"/>
          </p:nvPr>
        </p:nvSpPr>
        <p:spPr>
          <a:xfrm>
            <a:off x="457199" y="1395663"/>
            <a:ext cx="5501638" cy="4340992"/>
          </a:xfrm>
        </p:spPr>
        <p:txBody>
          <a:bodyPr>
            <a:normAutofit/>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 name="Title 1" descr="Title Placeholder on 2 Column Slide Page">
            <a:extLst>
              <a:ext uri="{FF2B5EF4-FFF2-40B4-BE49-F238E27FC236}">
                <a16:creationId xmlns:a16="http://schemas.microsoft.com/office/drawing/2014/main" id="{D4E6DB29-E2FE-C30C-9FF2-548C5A40548E}"/>
              </a:ext>
            </a:extLst>
          </p:cNvPr>
          <p:cNvSpPr>
            <a:spLocks noGrp="1"/>
          </p:cNvSpPr>
          <p:nvPr>
            <p:ph type="title"/>
          </p:nvPr>
        </p:nvSpPr>
        <p:spPr>
          <a:xfrm>
            <a:off x="457200" y="274320"/>
            <a:ext cx="11277600" cy="822960"/>
          </a:xfrm>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6269D5D1-4280-9F0D-4F7C-FE0E94F4DF32}"/>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205991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oumn Comparison Slide">
    <p:spTree>
      <p:nvGrpSpPr>
        <p:cNvPr id="1" name=""/>
        <p:cNvGrpSpPr/>
        <p:nvPr/>
      </p:nvGrpSpPr>
      <p:grpSpPr>
        <a:xfrm>
          <a:off x="0" y="0"/>
          <a:ext cx="0" cy="0"/>
          <a:chOff x="0" y="0"/>
          <a:chExt cx="0" cy="0"/>
        </a:xfrm>
      </p:grpSpPr>
      <p:sp>
        <p:nvSpPr>
          <p:cNvPr id="6" name="Content Placeholder 5" descr="Copy Column 2 Placeholder on 2 Column Comparison Slide Page">
            <a:extLst>
              <a:ext uri="{FF2B5EF4-FFF2-40B4-BE49-F238E27FC236}">
                <a16:creationId xmlns:a16="http://schemas.microsoft.com/office/drawing/2014/main" id="{FCDB5388-D7B0-5845-6C50-ABC4C28B24D8}"/>
              </a:ext>
            </a:extLst>
          </p:cNvPr>
          <p:cNvSpPr>
            <a:spLocks noGrp="1"/>
          </p:cNvSpPr>
          <p:nvPr>
            <p:ph sz="quarter" idx="4" hasCustomPrompt="1"/>
          </p:nvPr>
        </p:nvSpPr>
        <p:spPr>
          <a:xfrm>
            <a:off x="6233160" y="1948770"/>
            <a:ext cx="5500116" cy="3787887"/>
          </a:xfrm>
        </p:spPr>
        <p:txBody>
          <a:bodyPr>
            <a:normAutofit/>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5" name="Text Placeholder 4" descr="Subtitle Column 2 Placeholder on 2 Column Comparison Slide Page">
            <a:extLst>
              <a:ext uri="{FF2B5EF4-FFF2-40B4-BE49-F238E27FC236}">
                <a16:creationId xmlns:a16="http://schemas.microsoft.com/office/drawing/2014/main" id="{D168F3CB-54D6-5300-B4E7-1C82FA81AAF4}"/>
              </a:ext>
            </a:extLst>
          </p:cNvPr>
          <p:cNvSpPr>
            <a:spLocks noGrp="1"/>
          </p:cNvSpPr>
          <p:nvPr>
            <p:ph type="body" sz="quarter" idx="3"/>
          </p:nvPr>
        </p:nvSpPr>
        <p:spPr>
          <a:xfrm>
            <a:off x="6233160" y="1405442"/>
            <a:ext cx="5500116" cy="540068"/>
          </a:xfrm>
        </p:spPr>
        <p:txBody>
          <a:bodyPr anchor="ctr">
            <a:normAutofit/>
          </a:bodyPr>
          <a:lstStyle>
            <a:lvl1pPr marL="0" indent="0">
              <a:spcBef>
                <a:spcPts val="0"/>
              </a:spcBef>
              <a:spcAft>
                <a:spcPts val="0"/>
              </a:spcAft>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descr="Copy Column 1 Placeholder on 2 Column Comparison Slide Page">
            <a:extLst>
              <a:ext uri="{FF2B5EF4-FFF2-40B4-BE49-F238E27FC236}">
                <a16:creationId xmlns:a16="http://schemas.microsoft.com/office/drawing/2014/main" id="{5C186457-3E2C-06EB-62DD-0EE5F7D3B4AD}"/>
              </a:ext>
            </a:extLst>
          </p:cNvPr>
          <p:cNvSpPr>
            <a:spLocks noGrp="1"/>
          </p:cNvSpPr>
          <p:nvPr>
            <p:ph sz="half" idx="2" hasCustomPrompt="1"/>
          </p:nvPr>
        </p:nvSpPr>
        <p:spPr>
          <a:xfrm>
            <a:off x="457200" y="1951041"/>
            <a:ext cx="5500116" cy="3785616"/>
          </a:xfrm>
        </p:spPr>
        <p:txBody>
          <a:bodyPr>
            <a:normAutofit/>
          </a:bodyPr>
          <a:lstStyle>
            <a:lvl1pPr marL="285750" indent="-285750">
              <a:spcAft>
                <a:spcPts val="1200"/>
              </a:spcAft>
              <a:buFont typeface="Arial" panose="020B0604020202020204" pitchFamily="34" charset="0"/>
              <a:buChar char="•"/>
              <a:defRPr sz="1800" b="0">
                <a:solidFill>
                  <a:schemeClr val="tx1"/>
                </a:solidFill>
              </a:defRPr>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0" name="Text Placeholder 4" descr="Subtitle Column 1 Placeholder on 2 Column Comparison Slide Page">
            <a:extLst>
              <a:ext uri="{FF2B5EF4-FFF2-40B4-BE49-F238E27FC236}">
                <a16:creationId xmlns:a16="http://schemas.microsoft.com/office/drawing/2014/main" id="{9EA47A92-257D-E657-1BE0-A66539405BC3}"/>
              </a:ext>
            </a:extLst>
          </p:cNvPr>
          <p:cNvSpPr>
            <a:spLocks noGrp="1"/>
          </p:cNvSpPr>
          <p:nvPr>
            <p:ph type="body" sz="quarter" idx="13"/>
          </p:nvPr>
        </p:nvSpPr>
        <p:spPr>
          <a:xfrm>
            <a:off x="457200" y="1405442"/>
            <a:ext cx="5500116" cy="540068"/>
          </a:xfrm>
        </p:spPr>
        <p:txBody>
          <a:bodyPr anchor="ctr">
            <a:normAutofit/>
          </a:bodyPr>
          <a:lstStyle>
            <a:lvl1pPr marL="0" indent="0">
              <a:spcBef>
                <a:spcPts val="0"/>
              </a:spcBef>
              <a:spcAft>
                <a:spcPts val="0"/>
              </a:spcAft>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descr="Title Placeholder on 2 Column Comparison Slide Page">
            <a:extLst>
              <a:ext uri="{FF2B5EF4-FFF2-40B4-BE49-F238E27FC236}">
                <a16:creationId xmlns:a16="http://schemas.microsoft.com/office/drawing/2014/main" id="{B69F1556-19FE-CA63-4768-52C15290BEB6}"/>
              </a:ext>
            </a:extLst>
          </p:cNvPr>
          <p:cNvSpPr>
            <a:spLocks noGrp="1"/>
          </p:cNvSpPr>
          <p:nvPr>
            <p:ph type="title"/>
          </p:nvPr>
        </p:nvSpPr>
        <p:spPr>
          <a:xfrm>
            <a:off x="458724" y="274320"/>
            <a:ext cx="11274552" cy="822960"/>
          </a:xfrm>
        </p:spPr>
        <p:txBody>
          <a:bodyPr/>
          <a:lstStyle/>
          <a:p>
            <a:r>
              <a:rPr lang="en-US"/>
              <a:t>Click to edit Master title style</a:t>
            </a:r>
          </a:p>
        </p:txBody>
      </p:sp>
      <p:sp>
        <p:nvSpPr>
          <p:cNvPr id="9" name="Slide Number Placeholder 8">
            <a:extLst>
              <a:ext uri="{FF2B5EF4-FFF2-40B4-BE49-F238E27FC236}">
                <a16:creationId xmlns:a16="http://schemas.microsoft.com/office/drawing/2014/main" id="{B100254B-80F8-FF00-D8CA-08F5B7B304D4}"/>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29148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ream Left Column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23DB038-8D68-E38A-4640-4C5356990E9E}"/>
              </a:ext>
              <a:ext uri="{C183D7F6-B498-43B3-948B-1728B52AA6E4}">
                <adec:decorative xmlns:adec="http://schemas.microsoft.com/office/drawing/2017/decorative" val="1"/>
              </a:ext>
            </a:extLst>
          </p:cNvPr>
          <p:cNvSpPr/>
          <p:nvPr userDrawn="1"/>
        </p:nvSpPr>
        <p:spPr>
          <a:xfrm>
            <a:off x="0" y="0"/>
            <a:ext cx="447468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B647B0C-C278-DFFA-F105-272B3632874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6285883"/>
            <a:ext cx="2286000" cy="298272"/>
          </a:xfrm>
          <a:prstGeom prst="rect">
            <a:avLst/>
          </a:prstGeom>
        </p:spPr>
      </p:pic>
      <p:cxnSp>
        <p:nvCxnSpPr>
          <p:cNvPr id="17" name="Straight Connector 16">
            <a:extLst>
              <a:ext uri="{FF2B5EF4-FFF2-40B4-BE49-F238E27FC236}">
                <a16:creationId xmlns:a16="http://schemas.microsoft.com/office/drawing/2014/main" id="{54EE9040-5BED-C938-05FA-E6D0DD98A339}"/>
              </a:ext>
              <a:ext uri="{C183D7F6-B498-43B3-948B-1728B52AA6E4}">
                <adec:decorative xmlns:adec="http://schemas.microsoft.com/office/drawing/2017/decorative" val="1"/>
              </a:ext>
            </a:extLst>
          </p:cNvPr>
          <p:cNvCxnSpPr>
            <a:cxnSpLocks/>
          </p:cNvCxnSpPr>
          <p:nvPr userDrawn="1"/>
        </p:nvCxnSpPr>
        <p:spPr>
          <a:xfrm>
            <a:off x="457200" y="6013095"/>
            <a:ext cx="4017486" cy="0"/>
          </a:xfrm>
          <a:prstGeom prst="line">
            <a:avLst/>
          </a:prstGeom>
          <a:ln w="12700" cap="rnd">
            <a:solidFill>
              <a:schemeClr val="tx2"/>
            </a:solidFill>
            <a:prstDash val="sysDot"/>
            <a:round/>
          </a:ln>
        </p:spPr>
        <p:style>
          <a:lnRef idx="1">
            <a:schemeClr val="accent1"/>
          </a:lnRef>
          <a:fillRef idx="0">
            <a:schemeClr val="accent1"/>
          </a:fillRef>
          <a:effectRef idx="0">
            <a:schemeClr val="accent1"/>
          </a:effectRef>
          <a:fontRef idx="minor">
            <a:schemeClr val="tx1"/>
          </a:fontRef>
        </p:style>
      </p:cxnSp>
      <p:sp>
        <p:nvSpPr>
          <p:cNvPr id="3" name="Content Placeholder 2" descr="Copy Placeholder Column 2 Cream Left Column Slide Page">
            <a:extLst>
              <a:ext uri="{FF2B5EF4-FFF2-40B4-BE49-F238E27FC236}">
                <a16:creationId xmlns:a16="http://schemas.microsoft.com/office/drawing/2014/main" id="{2041DA65-002D-9FCF-94AE-F94C66B4126C}"/>
              </a:ext>
            </a:extLst>
          </p:cNvPr>
          <p:cNvSpPr>
            <a:spLocks noGrp="1"/>
          </p:cNvSpPr>
          <p:nvPr>
            <p:ph idx="1" hasCustomPrompt="1"/>
          </p:nvPr>
        </p:nvSpPr>
        <p:spPr>
          <a:xfrm>
            <a:off x="4931886" y="281907"/>
            <a:ext cx="6802914" cy="5454737"/>
          </a:xfrm>
        </p:spPr>
        <p:txBody>
          <a:bodyPr>
            <a:normAutofit/>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vl6pPr>
              <a:defRPr sz="2000"/>
            </a:lvl6pPr>
            <a:lvl7pPr>
              <a:defRPr sz="2000"/>
            </a:lvl7pPr>
            <a:lvl8pPr>
              <a:defRPr sz="2000"/>
            </a:lvl8pPr>
            <a:lvl9pPr>
              <a:defRPr sz="2000"/>
            </a:lvl9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3" name="Content Placeholder 3" descr="Copy Placeholder Column 1 on Cream Left Column Slide Page">
            <a:extLst>
              <a:ext uri="{FF2B5EF4-FFF2-40B4-BE49-F238E27FC236}">
                <a16:creationId xmlns:a16="http://schemas.microsoft.com/office/drawing/2014/main" id="{19AAA6CF-4E55-8251-812C-E77916655655}"/>
              </a:ext>
            </a:extLst>
          </p:cNvPr>
          <p:cNvSpPr>
            <a:spLocks noGrp="1"/>
          </p:cNvSpPr>
          <p:nvPr>
            <p:ph sz="half" idx="13" hasCustomPrompt="1"/>
          </p:nvPr>
        </p:nvSpPr>
        <p:spPr>
          <a:xfrm>
            <a:off x="457199" y="1412139"/>
            <a:ext cx="3557015" cy="4324518"/>
          </a:xfrm>
        </p:spPr>
        <p:txBody>
          <a:bodyPr>
            <a:normAutofit/>
          </a:bodyPr>
          <a:lstStyle>
            <a:lvl1pPr marL="285750" indent="-285750">
              <a:spcAft>
                <a:spcPts val="1200"/>
              </a:spcAft>
              <a:buFont typeface="Arial" panose="020B0604020202020204" pitchFamily="34" charset="0"/>
              <a:buChar char="•"/>
              <a:defRPr sz="1800" b="0">
                <a:solidFill>
                  <a:schemeClr val="tx1"/>
                </a:solidFill>
              </a:defRPr>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 name="Title 1" descr="Title Placeholder on Cream Left Column Slide Page">
            <a:extLst>
              <a:ext uri="{FF2B5EF4-FFF2-40B4-BE49-F238E27FC236}">
                <a16:creationId xmlns:a16="http://schemas.microsoft.com/office/drawing/2014/main" id="{8CDD23C1-0FBF-D5B5-4812-5797ED4AB808}"/>
              </a:ext>
            </a:extLst>
          </p:cNvPr>
          <p:cNvSpPr>
            <a:spLocks noGrp="1"/>
          </p:cNvSpPr>
          <p:nvPr>
            <p:ph type="title"/>
          </p:nvPr>
        </p:nvSpPr>
        <p:spPr>
          <a:xfrm>
            <a:off x="457200" y="281907"/>
            <a:ext cx="3557016" cy="822960"/>
          </a:xfrm>
        </p:spPr>
        <p:txBody>
          <a:bodyPr anchor="ctr">
            <a:noAutofit/>
          </a:bodyPr>
          <a:lstStyle>
            <a:lvl1pPr>
              <a:defRPr sz="3200"/>
            </a:lvl1pPr>
          </a:lstStyle>
          <a:p>
            <a:r>
              <a:rPr lang="en-US"/>
              <a:t>Click to edit Master title style</a:t>
            </a:r>
          </a:p>
        </p:txBody>
      </p:sp>
      <p:sp>
        <p:nvSpPr>
          <p:cNvPr id="7" name="Slide Number Placeholder 6">
            <a:extLst>
              <a:ext uri="{FF2B5EF4-FFF2-40B4-BE49-F238E27FC236}">
                <a16:creationId xmlns:a16="http://schemas.microsoft.com/office/drawing/2014/main" id="{E763A1D0-22F8-19F6-4102-A867A24DC2B1}"/>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493830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 Cream Header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7440C21-C33C-C839-4E42-8CC49A9EA81D}"/>
              </a:ext>
              <a:ext uri="{C183D7F6-B498-43B3-948B-1728B52AA6E4}">
                <adec:decorative xmlns:adec="http://schemas.microsoft.com/office/drawing/2017/decorative" val="1"/>
              </a:ext>
            </a:extLst>
          </p:cNvPr>
          <p:cNvSpPr/>
          <p:nvPr userDrawn="1"/>
        </p:nvSpPr>
        <p:spPr>
          <a:xfrm>
            <a:off x="0" y="1"/>
            <a:ext cx="12192000" cy="1395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Content Placeholder 3" descr="Copy Placeholder Column 2 on 2 Column Cream Header Slide">
            <a:extLst>
              <a:ext uri="{FF2B5EF4-FFF2-40B4-BE49-F238E27FC236}">
                <a16:creationId xmlns:a16="http://schemas.microsoft.com/office/drawing/2014/main" id="{D96B261E-E338-07B9-637F-E45F566AAFE2}"/>
              </a:ext>
            </a:extLst>
          </p:cNvPr>
          <p:cNvSpPr>
            <a:spLocks noGrp="1"/>
          </p:cNvSpPr>
          <p:nvPr>
            <p:ph sz="half" idx="19" hasCustomPrompt="1"/>
          </p:nvPr>
        </p:nvSpPr>
        <p:spPr>
          <a:xfrm>
            <a:off x="6230114" y="2248429"/>
            <a:ext cx="5500116" cy="3484539"/>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9" name="Text Placeholder 15" descr="Subtitle Placeholder Column 2 on 2 Column Cream Header Slide">
            <a:extLst>
              <a:ext uri="{FF2B5EF4-FFF2-40B4-BE49-F238E27FC236}">
                <a16:creationId xmlns:a16="http://schemas.microsoft.com/office/drawing/2014/main" id="{0DB921A5-22C6-9CDC-EF07-CFADA77FC1C2}"/>
              </a:ext>
            </a:extLst>
          </p:cNvPr>
          <p:cNvSpPr>
            <a:spLocks noGrp="1"/>
          </p:cNvSpPr>
          <p:nvPr>
            <p:ph type="body" sz="quarter" idx="18"/>
          </p:nvPr>
        </p:nvSpPr>
        <p:spPr>
          <a:xfrm>
            <a:off x="6231088" y="1687759"/>
            <a:ext cx="5502190" cy="548640"/>
          </a:xfrm>
        </p:spPr>
        <p:txBody>
          <a:bodyPr anchor="ctr">
            <a:normAutofit/>
          </a:bodyPr>
          <a:lstStyle>
            <a:lvl1pPr marL="0" indent="0" algn="l">
              <a:spcBef>
                <a:spcPts val="0"/>
              </a:spcBef>
              <a:buNone/>
              <a:defRPr sz="2000" b="1">
                <a:solidFill>
                  <a:schemeClr val="tx2"/>
                </a:solidFill>
              </a:defRPr>
            </a:lvl1pPr>
          </a:lstStyle>
          <a:p>
            <a:pPr lvl="0"/>
            <a:r>
              <a:rPr lang="en-US"/>
              <a:t>Click to edit Master text styles</a:t>
            </a:r>
          </a:p>
        </p:txBody>
      </p:sp>
      <p:sp>
        <p:nvSpPr>
          <p:cNvPr id="8" name="Content Placeholder 3" descr="Copy Placeholder Column 1 on 2 Column Cream Header Slide">
            <a:extLst>
              <a:ext uri="{FF2B5EF4-FFF2-40B4-BE49-F238E27FC236}">
                <a16:creationId xmlns:a16="http://schemas.microsoft.com/office/drawing/2014/main" id="{736F3F61-AD47-07C9-8658-14AF7B05052B}"/>
              </a:ext>
            </a:extLst>
          </p:cNvPr>
          <p:cNvSpPr>
            <a:spLocks noGrp="1"/>
          </p:cNvSpPr>
          <p:nvPr>
            <p:ph sz="half" idx="17" hasCustomPrompt="1"/>
          </p:nvPr>
        </p:nvSpPr>
        <p:spPr>
          <a:xfrm>
            <a:off x="458724" y="2254711"/>
            <a:ext cx="5500116" cy="3484539"/>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5" name="Text Placeholder 15" descr="Subtitle Placeholder Column 1 on 2 Column Cream Header Slide">
            <a:extLst>
              <a:ext uri="{FF2B5EF4-FFF2-40B4-BE49-F238E27FC236}">
                <a16:creationId xmlns:a16="http://schemas.microsoft.com/office/drawing/2014/main" id="{2654DC0C-E904-247C-1917-625EF304BE16}"/>
              </a:ext>
            </a:extLst>
          </p:cNvPr>
          <p:cNvSpPr>
            <a:spLocks noGrp="1"/>
          </p:cNvSpPr>
          <p:nvPr>
            <p:ph type="body" sz="quarter" idx="15"/>
          </p:nvPr>
        </p:nvSpPr>
        <p:spPr>
          <a:xfrm>
            <a:off x="459698" y="1694041"/>
            <a:ext cx="5499142" cy="548640"/>
          </a:xfrm>
        </p:spPr>
        <p:txBody>
          <a:bodyPr anchor="ctr">
            <a:normAutofit/>
          </a:bodyPr>
          <a:lstStyle>
            <a:lvl1pPr marL="0" indent="0" algn="l">
              <a:spcBef>
                <a:spcPts val="0"/>
              </a:spcBef>
              <a:buNone/>
              <a:defRPr sz="2000" b="1">
                <a:solidFill>
                  <a:schemeClr val="tx2"/>
                </a:solidFill>
              </a:defRPr>
            </a:lvl1pPr>
          </a:lstStyle>
          <a:p>
            <a:pPr lvl="0"/>
            <a:r>
              <a:rPr lang="en-US"/>
              <a:t>Click to edit Master text styles</a:t>
            </a:r>
          </a:p>
        </p:txBody>
      </p:sp>
      <p:sp>
        <p:nvSpPr>
          <p:cNvPr id="10" name="Title 1" descr="Title Placeholder on 2 Column Cream Header Slide">
            <a:extLst>
              <a:ext uri="{FF2B5EF4-FFF2-40B4-BE49-F238E27FC236}">
                <a16:creationId xmlns:a16="http://schemas.microsoft.com/office/drawing/2014/main" id="{937A82EA-F18E-70BD-D3B6-A462C7F0A383}"/>
              </a:ext>
            </a:extLst>
          </p:cNvPr>
          <p:cNvSpPr>
            <a:spLocks noGrp="1"/>
          </p:cNvSpPr>
          <p:nvPr>
            <p:ph type="title"/>
          </p:nvPr>
        </p:nvSpPr>
        <p:spPr>
          <a:xfrm>
            <a:off x="457200" y="274320"/>
            <a:ext cx="11277600" cy="822960"/>
          </a:xfrm>
        </p:spPr>
        <p:txBody>
          <a:bodyPr anchor="ctr">
            <a:noAutofit/>
          </a:bodyPr>
          <a:lstStyle>
            <a:lvl1pPr>
              <a:defRPr sz="3200"/>
            </a:lvl1pPr>
          </a:lstStyle>
          <a:p>
            <a:r>
              <a:rPr lang="en-US"/>
              <a:t>Click to edit Master title style</a:t>
            </a:r>
          </a:p>
        </p:txBody>
      </p:sp>
      <p:sp>
        <p:nvSpPr>
          <p:cNvPr id="7" name="Slide Number Placeholder 6">
            <a:extLst>
              <a:ext uri="{FF2B5EF4-FFF2-40B4-BE49-F238E27FC236}">
                <a16:creationId xmlns:a16="http://schemas.microsoft.com/office/drawing/2014/main" id="{E763A1D0-22F8-19F6-4102-A867A24DC2B1}"/>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316065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olumn Cream Header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1A1C84C-BC44-FFBF-6353-E3EB390EB7FD}"/>
              </a:ext>
              <a:ext uri="{C183D7F6-B498-43B3-948B-1728B52AA6E4}">
                <adec:decorative xmlns:adec="http://schemas.microsoft.com/office/drawing/2017/decorative" val="1"/>
              </a:ext>
            </a:extLst>
          </p:cNvPr>
          <p:cNvSpPr/>
          <p:nvPr userDrawn="1"/>
        </p:nvSpPr>
        <p:spPr>
          <a:xfrm>
            <a:off x="0" y="1"/>
            <a:ext cx="12192000" cy="14076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38" name="Content Placeholder 3" descr="Copy placeholder column 3 on 3 Column Cream Header Slide">
            <a:extLst>
              <a:ext uri="{FF2B5EF4-FFF2-40B4-BE49-F238E27FC236}">
                <a16:creationId xmlns:a16="http://schemas.microsoft.com/office/drawing/2014/main" id="{93F8EDF4-0D0F-D221-8051-4B38734E1388}"/>
              </a:ext>
            </a:extLst>
          </p:cNvPr>
          <p:cNvSpPr>
            <a:spLocks noGrp="1"/>
          </p:cNvSpPr>
          <p:nvPr>
            <p:ph sz="half" idx="23" hasCustomPrompt="1"/>
          </p:nvPr>
        </p:nvSpPr>
        <p:spPr>
          <a:xfrm>
            <a:off x="8168321" y="3451130"/>
            <a:ext cx="356350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9" name="Text Placeholder 15" descr="Subtitle placeholder column 3 on 3 Column Cream Header Slide">
            <a:extLst>
              <a:ext uri="{FF2B5EF4-FFF2-40B4-BE49-F238E27FC236}">
                <a16:creationId xmlns:a16="http://schemas.microsoft.com/office/drawing/2014/main" id="{9A5F499F-4A15-F925-20DD-D1AA5118958F}"/>
              </a:ext>
            </a:extLst>
          </p:cNvPr>
          <p:cNvSpPr>
            <a:spLocks noGrp="1"/>
          </p:cNvSpPr>
          <p:nvPr>
            <p:ph type="body" sz="quarter" idx="17"/>
          </p:nvPr>
        </p:nvSpPr>
        <p:spPr>
          <a:xfrm>
            <a:off x="8174037" y="2902492"/>
            <a:ext cx="3560763" cy="548640"/>
          </a:xfrm>
        </p:spPr>
        <p:txBody>
          <a:bodyPr anchor="ctr">
            <a:normAutofit/>
          </a:bodyPr>
          <a:lstStyle>
            <a:lvl1pPr marL="0" indent="0" algn="ctr">
              <a:buNone/>
              <a:defRPr sz="2000" b="1">
                <a:solidFill>
                  <a:schemeClr val="tx2"/>
                </a:solidFill>
              </a:defRPr>
            </a:lvl1pPr>
          </a:lstStyle>
          <a:p>
            <a:pPr lvl="0"/>
            <a:r>
              <a:rPr lang="en-US"/>
              <a:t>Click to edit Master text styles</a:t>
            </a:r>
          </a:p>
        </p:txBody>
      </p:sp>
      <p:sp>
        <p:nvSpPr>
          <p:cNvPr id="21" name="Picture Placeholder 22" descr="Icon placeholder column 3 on 3 Column Cream Header Slide">
            <a:extLst>
              <a:ext uri="{FF2B5EF4-FFF2-40B4-BE49-F238E27FC236}">
                <a16:creationId xmlns:a16="http://schemas.microsoft.com/office/drawing/2014/main" id="{118E89B2-B42D-C669-5DD6-862ADEFE2486}"/>
              </a:ext>
            </a:extLst>
          </p:cNvPr>
          <p:cNvSpPr>
            <a:spLocks noGrp="1" noChangeAspect="1"/>
          </p:cNvSpPr>
          <p:nvPr>
            <p:ph type="pic" sz="quarter" idx="20" hasCustomPrompt="1"/>
          </p:nvPr>
        </p:nvSpPr>
        <p:spPr>
          <a:xfrm>
            <a:off x="9497218" y="1720019"/>
            <a:ext cx="914400" cy="914400"/>
          </a:xfrm>
        </p:spPr>
        <p:txBody>
          <a:bodyPr anchor="ctr">
            <a:normAutofit/>
          </a:bodyPr>
          <a:lstStyle>
            <a:lvl1pPr marL="0" indent="0" algn="ctr">
              <a:buNone/>
              <a:defRPr sz="1600"/>
            </a:lvl1pPr>
          </a:lstStyle>
          <a:p>
            <a:r>
              <a:rPr lang="en-US"/>
              <a:t>ICON</a:t>
            </a:r>
          </a:p>
        </p:txBody>
      </p:sp>
      <p:sp>
        <p:nvSpPr>
          <p:cNvPr id="37" name="Content Placeholder 3" descr="Copy placeholder column 2 on 3 Column Cream Header Slide">
            <a:extLst>
              <a:ext uri="{FF2B5EF4-FFF2-40B4-BE49-F238E27FC236}">
                <a16:creationId xmlns:a16="http://schemas.microsoft.com/office/drawing/2014/main" id="{EC8D82A7-83D5-B2ED-874C-6E79121F73A6}"/>
              </a:ext>
            </a:extLst>
          </p:cNvPr>
          <p:cNvSpPr>
            <a:spLocks noGrp="1"/>
          </p:cNvSpPr>
          <p:nvPr>
            <p:ph sz="half" idx="22" hasCustomPrompt="1"/>
          </p:nvPr>
        </p:nvSpPr>
        <p:spPr>
          <a:xfrm>
            <a:off x="4314250" y="3451130"/>
            <a:ext cx="356350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8" name="Text Placeholder 15" descr="Subtitle placeholder column 2 on 3 Column Cream Header Slide">
            <a:extLst>
              <a:ext uri="{FF2B5EF4-FFF2-40B4-BE49-F238E27FC236}">
                <a16:creationId xmlns:a16="http://schemas.microsoft.com/office/drawing/2014/main" id="{AD18B6F3-FCF1-5012-EDC4-8A7A70303E67}"/>
              </a:ext>
            </a:extLst>
          </p:cNvPr>
          <p:cNvSpPr>
            <a:spLocks noGrp="1"/>
          </p:cNvSpPr>
          <p:nvPr>
            <p:ph type="body" sz="quarter" idx="16"/>
          </p:nvPr>
        </p:nvSpPr>
        <p:spPr>
          <a:xfrm>
            <a:off x="4315381" y="2902492"/>
            <a:ext cx="3563500" cy="548640"/>
          </a:xfrm>
        </p:spPr>
        <p:txBody>
          <a:bodyPr anchor="ctr">
            <a:normAutofit/>
          </a:bodyPr>
          <a:lstStyle>
            <a:lvl1pPr marL="0" indent="0" algn="ctr">
              <a:buNone/>
              <a:defRPr sz="2000" b="1">
                <a:solidFill>
                  <a:schemeClr val="tx2"/>
                </a:solidFill>
              </a:defRPr>
            </a:lvl1pPr>
          </a:lstStyle>
          <a:p>
            <a:pPr lvl="0"/>
            <a:r>
              <a:rPr lang="en-US"/>
              <a:t>Click to edit Master text styles</a:t>
            </a:r>
          </a:p>
        </p:txBody>
      </p:sp>
      <p:sp>
        <p:nvSpPr>
          <p:cNvPr id="20" name="Picture Placeholder 22" descr="Icon placeholder column 2 on 3 Column Cream Header Slide">
            <a:extLst>
              <a:ext uri="{FF2B5EF4-FFF2-40B4-BE49-F238E27FC236}">
                <a16:creationId xmlns:a16="http://schemas.microsoft.com/office/drawing/2014/main" id="{6DA4C484-3E5D-40D1-F8A4-FFE282CDAE62}"/>
              </a:ext>
            </a:extLst>
          </p:cNvPr>
          <p:cNvSpPr>
            <a:spLocks noGrp="1" noChangeAspect="1"/>
          </p:cNvSpPr>
          <p:nvPr>
            <p:ph type="pic" sz="quarter" idx="19" hasCustomPrompt="1"/>
          </p:nvPr>
        </p:nvSpPr>
        <p:spPr>
          <a:xfrm>
            <a:off x="5639931" y="1720019"/>
            <a:ext cx="914400" cy="914400"/>
          </a:xfrm>
        </p:spPr>
        <p:txBody>
          <a:bodyPr anchor="ctr">
            <a:normAutofit/>
          </a:bodyPr>
          <a:lstStyle>
            <a:lvl1pPr marL="0" indent="0" algn="ctr">
              <a:buNone/>
              <a:defRPr sz="1600"/>
            </a:lvl1pPr>
          </a:lstStyle>
          <a:p>
            <a:r>
              <a:rPr lang="en-US"/>
              <a:t>ICON</a:t>
            </a:r>
          </a:p>
        </p:txBody>
      </p:sp>
      <p:sp>
        <p:nvSpPr>
          <p:cNvPr id="36" name="Content Placeholder 3" descr="Copy placeholder column 1 on 3 Column Cream Header Slide">
            <a:extLst>
              <a:ext uri="{FF2B5EF4-FFF2-40B4-BE49-F238E27FC236}">
                <a16:creationId xmlns:a16="http://schemas.microsoft.com/office/drawing/2014/main" id="{4B72A0DC-93BE-6D60-A524-A6FDEC2F5B64}"/>
              </a:ext>
            </a:extLst>
          </p:cNvPr>
          <p:cNvSpPr>
            <a:spLocks noGrp="1"/>
          </p:cNvSpPr>
          <p:nvPr>
            <p:ph sz="half" idx="21" hasCustomPrompt="1"/>
          </p:nvPr>
        </p:nvSpPr>
        <p:spPr>
          <a:xfrm>
            <a:off x="455594" y="3451130"/>
            <a:ext cx="356350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6" name="Text Placeholder 15" descr="Subtitle placeholder column 1 on 3 Column Cream Header Slide">
            <a:extLst>
              <a:ext uri="{FF2B5EF4-FFF2-40B4-BE49-F238E27FC236}">
                <a16:creationId xmlns:a16="http://schemas.microsoft.com/office/drawing/2014/main" id="{87A653C8-36AC-BD41-76F8-2236BFAECEF7}"/>
              </a:ext>
            </a:extLst>
          </p:cNvPr>
          <p:cNvSpPr>
            <a:spLocks noGrp="1"/>
          </p:cNvSpPr>
          <p:nvPr>
            <p:ph type="body" sz="quarter" idx="15"/>
          </p:nvPr>
        </p:nvSpPr>
        <p:spPr>
          <a:xfrm>
            <a:off x="459698" y="2902492"/>
            <a:ext cx="3560763" cy="548640"/>
          </a:xfrm>
        </p:spPr>
        <p:txBody>
          <a:bodyPr anchor="ctr">
            <a:normAutofit/>
          </a:bodyPr>
          <a:lstStyle>
            <a:lvl1pPr marL="0" indent="0" algn="ctr">
              <a:buNone/>
              <a:defRPr sz="2000" b="1">
                <a:solidFill>
                  <a:schemeClr val="tx2"/>
                </a:solidFill>
              </a:defRPr>
            </a:lvl1pPr>
          </a:lstStyle>
          <a:p>
            <a:pPr lvl="0"/>
            <a:r>
              <a:rPr lang="en-US"/>
              <a:t>Click to edit Master text styles</a:t>
            </a:r>
          </a:p>
        </p:txBody>
      </p:sp>
      <p:sp>
        <p:nvSpPr>
          <p:cNvPr id="15" name="Picture Placeholder 22" descr="Icon placeholder column 1 on 3 Column Cream Header Slide">
            <a:extLst>
              <a:ext uri="{FF2B5EF4-FFF2-40B4-BE49-F238E27FC236}">
                <a16:creationId xmlns:a16="http://schemas.microsoft.com/office/drawing/2014/main" id="{4B5B16E9-1BFB-F072-F643-F01E16E68FA7}"/>
              </a:ext>
            </a:extLst>
          </p:cNvPr>
          <p:cNvSpPr>
            <a:spLocks noGrp="1" noChangeAspect="1"/>
          </p:cNvSpPr>
          <p:nvPr>
            <p:ph type="pic" sz="quarter" idx="18" hasCustomPrompt="1"/>
          </p:nvPr>
        </p:nvSpPr>
        <p:spPr>
          <a:xfrm>
            <a:off x="1782879" y="1687173"/>
            <a:ext cx="914400" cy="914400"/>
          </a:xfrm>
        </p:spPr>
        <p:txBody>
          <a:bodyPr anchor="ctr">
            <a:normAutofit/>
          </a:bodyPr>
          <a:lstStyle>
            <a:lvl1pPr marL="0" indent="0" algn="ctr">
              <a:buNone/>
              <a:defRPr sz="1600"/>
            </a:lvl1pPr>
          </a:lstStyle>
          <a:p>
            <a:r>
              <a:rPr lang="en-US"/>
              <a:t>ICON</a:t>
            </a:r>
          </a:p>
        </p:txBody>
      </p:sp>
      <p:sp>
        <p:nvSpPr>
          <p:cNvPr id="10" name="Title 1" descr="Title Placeholder on 3 Column Cream Header Slide">
            <a:extLst>
              <a:ext uri="{FF2B5EF4-FFF2-40B4-BE49-F238E27FC236}">
                <a16:creationId xmlns:a16="http://schemas.microsoft.com/office/drawing/2014/main" id="{937A82EA-F18E-70BD-D3B6-A462C7F0A383}"/>
              </a:ext>
            </a:extLst>
          </p:cNvPr>
          <p:cNvSpPr>
            <a:spLocks noGrp="1"/>
          </p:cNvSpPr>
          <p:nvPr>
            <p:ph type="title"/>
          </p:nvPr>
        </p:nvSpPr>
        <p:spPr>
          <a:xfrm>
            <a:off x="457200" y="274320"/>
            <a:ext cx="11277600" cy="822960"/>
          </a:xfrm>
        </p:spPr>
        <p:txBody>
          <a:bodyPr anchor="ctr">
            <a:noAutofit/>
          </a:bodyPr>
          <a:lstStyle>
            <a:lvl1pPr>
              <a:defRPr sz="3200"/>
            </a:lvl1pPr>
          </a:lstStyle>
          <a:p>
            <a:r>
              <a:rPr lang="en-US"/>
              <a:t>Click to edit Master title style</a:t>
            </a:r>
          </a:p>
        </p:txBody>
      </p:sp>
      <p:sp>
        <p:nvSpPr>
          <p:cNvPr id="7" name="Slide Number Placeholder 6">
            <a:extLst>
              <a:ext uri="{FF2B5EF4-FFF2-40B4-BE49-F238E27FC236}">
                <a16:creationId xmlns:a16="http://schemas.microsoft.com/office/drawing/2014/main" id="{E763A1D0-22F8-19F6-4102-A867A24DC2B1}"/>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3448805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umn Cream Header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23DB038-8D68-E38A-4640-4C5356990E9E}"/>
              </a:ext>
              <a:ext uri="{C183D7F6-B498-43B3-948B-1728B52AA6E4}">
                <adec:decorative xmlns:adec="http://schemas.microsoft.com/office/drawing/2017/decorative" val="1"/>
              </a:ext>
            </a:extLst>
          </p:cNvPr>
          <p:cNvSpPr/>
          <p:nvPr userDrawn="1"/>
        </p:nvSpPr>
        <p:spPr>
          <a:xfrm>
            <a:off x="0" y="1"/>
            <a:ext cx="12192000" cy="14076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39" name="Content Placeholder 3" descr="Copy Placeholder column 4 on 4 Column Cream Header Slide">
            <a:extLst>
              <a:ext uri="{FF2B5EF4-FFF2-40B4-BE49-F238E27FC236}">
                <a16:creationId xmlns:a16="http://schemas.microsoft.com/office/drawing/2014/main" id="{26F241D1-5728-B752-E09D-2918B8DEEFC9}"/>
              </a:ext>
            </a:extLst>
          </p:cNvPr>
          <p:cNvSpPr>
            <a:spLocks noGrp="1"/>
          </p:cNvSpPr>
          <p:nvPr>
            <p:ph sz="half" idx="31" hasCustomPrompt="1"/>
          </p:nvPr>
        </p:nvSpPr>
        <p:spPr>
          <a:xfrm>
            <a:off x="9128138" y="3451130"/>
            <a:ext cx="260604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p:txBody>
      </p:sp>
      <p:sp>
        <p:nvSpPr>
          <p:cNvPr id="27" name="Text Placeholder 15" descr="Subtitle Placeholder column 4 on 4 Column Cream Header Slide">
            <a:extLst>
              <a:ext uri="{FF2B5EF4-FFF2-40B4-BE49-F238E27FC236}">
                <a16:creationId xmlns:a16="http://schemas.microsoft.com/office/drawing/2014/main" id="{C0072DBB-547A-1FB3-E25A-4F6211B8604B}"/>
              </a:ext>
            </a:extLst>
          </p:cNvPr>
          <p:cNvSpPr>
            <a:spLocks noGrp="1"/>
          </p:cNvSpPr>
          <p:nvPr>
            <p:ph type="body" sz="quarter" idx="28"/>
          </p:nvPr>
        </p:nvSpPr>
        <p:spPr>
          <a:xfrm>
            <a:off x="9128138" y="2887984"/>
            <a:ext cx="2606040" cy="548640"/>
          </a:xfrm>
        </p:spPr>
        <p:txBody>
          <a:bodyPr anchor="ctr">
            <a:normAutofit/>
          </a:bodyPr>
          <a:lstStyle>
            <a:lvl1pPr marL="0" indent="0" algn="ctr">
              <a:spcBef>
                <a:spcPts val="0"/>
              </a:spcBef>
              <a:buNone/>
              <a:defRPr sz="2000" b="1">
                <a:solidFill>
                  <a:schemeClr val="tx2"/>
                </a:solidFill>
              </a:defRPr>
            </a:lvl1pPr>
          </a:lstStyle>
          <a:p>
            <a:pPr lvl="0"/>
            <a:r>
              <a:rPr lang="en-US"/>
              <a:t>Click to edit Master text styles</a:t>
            </a:r>
          </a:p>
        </p:txBody>
      </p:sp>
      <p:sp>
        <p:nvSpPr>
          <p:cNvPr id="8" name="Picture Placeholder 7" descr="Icon Placeholder column 4 on 4 Column Cream Header Slide">
            <a:extLst>
              <a:ext uri="{FF2B5EF4-FFF2-40B4-BE49-F238E27FC236}">
                <a16:creationId xmlns:a16="http://schemas.microsoft.com/office/drawing/2014/main" id="{C3AA4D43-376D-9DEE-6A0A-94ADF27A5B3E}"/>
              </a:ext>
            </a:extLst>
          </p:cNvPr>
          <p:cNvSpPr>
            <a:spLocks noGrp="1" noChangeAspect="1"/>
          </p:cNvSpPr>
          <p:nvPr>
            <p:ph type="pic" sz="quarter" idx="22" hasCustomPrompt="1"/>
          </p:nvPr>
        </p:nvSpPr>
        <p:spPr>
          <a:xfrm>
            <a:off x="10065398" y="1691230"/>
            <a:ext cx="914400" cy="914400"/>
          </a:xfrm>
        </p:spPr>
        <p:txBody>
          <a:bodyPr anchor="ctr">
            <a:normAutofit/>
          </a:bodyPr>
          <a:lstStyle>
            <a:lvl1pPr marL="0" indent="0" algn="ctr">
              <a:buNone/>
              <a:defRPr sz="1600"/>
            </a:lvl1pPr>
          </a:lstStyle>
          <a:p>
            <a:r>
              <a:rPr lang="en-US"/>
              <a:t>ICON</a:t>
            </a:r>
          </a:p>
        </p:txBody>
      </p:sp>
      <p:sp>
        <p:nvSpPr>
          <p:cNvPr id="38" name="Content Placeholder 3" descr="Copy Placeholder column 3 on 4 Column Cream Header Slide">
            <a:extLst>
              <a:ext uri="{FF2B5EF4-FFF2-40B4-BE49-F238E27FC236}">
                <a16:creationId xmlns:a16="http://schemas.microsoft.com/office/drawing/2014/main" id="{F8CA5B09-62CA-C816-E1C9-6D7B294749AC}"/>
              </a:ext>
            </a:extLst>
          </p:cNvPr>
          <p:cNvSpPr>
            <a:spLocks noGrp="1"/>
          </p:cNvSpPr>
          <p:nvPr>
            <p:ph sz="half" idx="30" hasCustomPrompt="1"/>
          </p:nvPr>
        </p:nvSpPr>
        <p:spPr>
          <a:xfrm>
            <a:off x="6238034" y="3451130"/>
            <a:ext cx="260604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p:txBody>
      </p:sp>
      <p:sp>
        <p:nvSpPr>
          <p:cNvPr id="24" name="Text Placeholder 15" descr="Subtitle Placeholder column 3 on 4 Column Cream Header Slide">
            <a:extLst>
              <a:ext uri="{FF2B5EF4-FFF2-40B4-BE49-F238E27FC236}">
                <a16:creationId xmlns:a16="http://schemas.microsoft.com/office/drawing/2014/main" id="{6D7015A8-405E-8767-EC69-74DEDCB9A803}"/>
              </a:ext>
            </a:extLst>
          </p:cNvPr>
          <p:cNvSpPr>
            <a:spLocks noGrp="1"/>
          </p:cNvSpPr>
          <p:nvPr>
            <p:ph type="body" sz="quarter" idx="27"/>
          </p:nvPr>
        </p:nvSpPr>
        <p:spPr>
          <a:xfrm>
            <a:off x="6238034" y="2887984"/>
            <a:ext cx="2606040" cy="548640"/>
          </a:xfrm>
        </p:spPr>
        <p:txBody>
          <a:bodyPr anchor="ctr">
            <a:normAutofit/>
          </a:bodyPr>
          <a:lstStyle>
            <a:lvl1pPr marL="0" indent="0" algn="ctr">
              <a:spcBef>
                <a:spcPts val="0"/>
              </a:spcBef>
              <a:buNone/>
              <a:defRPr sz="2000" b="1">
                <a:solidFill>
                  <a:schemeClr val="tx2"/>
                </a:solidFill>
              </a:defRPr>
            </a:lvl1pPr>
          </a:lstStyle>
          <a:p>
            <a:pPr lvl="0"/>
            <a:r>
              <a:rPr lang="en-US"/>
              <a:t>Click to edit Master text styles</a:t>
            </a:r>
          </a:p>
        </p:txBody>
      </p:sp>
      <p:sp>
        <p:nvSpPr>
          <p:cNvPr id="26" name="Picture Placeholder 22" descr="Icon Placeholder column 3 on 4 Column Cream Header Slide">
            <a:extLst>
              <a:ext uri="{FF2B5EF4-FFF2-40B4-BE49-F238E27FC236}">
                <a16:creationId xmlns:a16="http://schemas.microsoft.com/office/drawing/2014/main" id="{D68EAD2E-8AC9-4900-2D91-5C140AFF4252}"/>
              </a:ext>
            </a:extLst>
          </p:cNvPr>
          <p:cNvSpPr>
            <a:spLocks noGrp="1" noChangeAspect="1"/>
          </p:cNvSpPr>
          <p:nvPr>
            <p:ph type="pic" sz="quarter" idx="20" hasCustomPrompt="1"/>
          </p:nvPr>
        </p:nvSpPr>
        <p:spPr>
          <a:xfrm>
            <a:off x="7175294" y="1690583"/>
            <a:ext cx="914400" cy="914400"/>
          </a:xfrm>
        </p:spPr>
        <p:txBody>
          <a:bodyPr anchor="ctr">
            <a:normAutofit/>
          </a:bodyPr>
          <a:lstStyle>
            <a:lvl1pPr marL="0" indent="0" algn="ctr">
              <a:buNone/>
              <a:defRPr sz="1600"/>
            </a:lvl1pPr>
          </a:lstStyle>
          <a:p>
            <a:r>
              <a:rPr lang="en-US"/>
              <a:t>ICON</a:t>
            </a:r>
          </a:p>
        </p:txBody>
      </p:sp>
      <p:sp>
        <p:nvSpPr>
          <p:cNvPr id="37" name="Content Placeholder 3" descr="Copy Placeholder column 2 on 4 Column Cream Header Slide">
            <a:extLst>
              <a:ext uri="{FF2B5EF4-FFF2-40B4-BE49-F238E27FC236}">
                <a16:creationId xmlns:a16="http://schemas.microsoft.com/office/drawing/2014/main" id="{CCA2DDB4-938F-AF59-8D50-5C6F58968C71}"/>
              </a:ext>
            </a:extLst>
          </p:cNvPr>
          <p:cNvSpPr>
            <a:spLocks noGrp="1"/>
          </p:cNvSpPr>
          <p:nvPr>
            <p:ph sz="half" idx="29" hasCustomPrompt="1"/>
          </p:nvPr>
        </p:nvSpPr>
        <p:spPr>
          <a:xfrm>
            <a:off x="3347929" y="3451130"/>
            <a:ext cx="260604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p:txBody>
      </p:sp>
      <p:sp>
        <p:nvSpPr>
          <p:cNvPr id="22" name="Text Placeholder 15" descr="Subtitle Placeholder column 2 on 4 Column Cream Header Slide">
            <a:extLst>
              <a:ext uri="{FF2B5EF4-FFF2-40B4-BE49-F238E27FC236}">
                <a16:creationId xmlns:a16="http://schemas.microsoft.com/office/drawing/2014/main" id="{A5D777F4-2BE6-1461-8661-B22EFB257558}"/>
              </a:ext>
            </a:extLst>
          </p:cNvPr>
          <p:cNvSpPr>
            <a:spLocks noGrp="1"/>
          </p:cNvSpPr>
          <p:nvPr>
            <p:ph type="body" sz="quarter" idx="26"/>
          </p:nvPr>
        </p:nvSpPr>
        <p:spPr>
          <a:xfrm>
            <a:off x="3347929" y="2887984"/>
            <a:ext cx="2606040" cy="548640"/>
          </a:xfrm>
        </p:spPr>
        <p:txBody>
          <a:bodyPr anchor="ctr">
            <a:normAutofit/>
          </a:bodyPr>
          <a:lstStyle>
            <a:lvl1pPr marL="0" indent="0" algn="ctr">
              <a:spcBef>
                <a:spcPts val="0"/>
              </a:spcBef>
              <a:buNone/>
              <a:defRPr sz="2000" b="1">
                <a:solidFill>
                  <a:schemeClr val="tx2"/>
                </a:solidFill>
              </a:defRPr>
            </a:lvl1pPr>
          </a:lstStyle>
          <a:p>
            <a:pPr lvl="0"/>
            <a:r>
              <a:rPr lang="en-US"/>
              <a:t>Click to edit Master text styles</a:t>
            </a:r>
          </a:p>
        </p:txBody>
      </p:sp>
      <p:sp>
        <p:nvSpPr>
          <p:cNvPr id="25" name="Picture Placeholder 22" descr="Icon Placeholder column 2 on 4 Column Cream Header Slide">
            <a:extLst>
              <a:ext uri="{FF2B5EF4-FFF2-40B4-BE49-F238E27FC236}">
                <a16:creationId xmlns:a16="http://schemas.microsoft.com/office/drawing/2014/main" id="{6B39DADA-FD13-2461-EA53-59224D91CE57}"/>
              </a:ext>
            </a:extLst>
          </p:cNvPr>
          <p:cNvSpPr>
            <a:spLocks noGrp="1" noChangeAspect="1"/>
          </p:cNvSpPr>
          <p:nvPr>
            <p:ph type="pic" sz="quarter" idx="19" hasCustomPrompt="1"/>
          </p:nvPr>
        </p:nvSpPr>
        <p:spPr>
          <a:xfrm>
            <a:off x="4285189" y="1690583"/>
            <a:ext cx="914400" cy="914400"/>
          </a:xfrm>
        </p:spPr>
        <p:txBody>
          <a:bodyPr anchor="ctr">
            <a:normAutofit/>
          </a:bodyPr>
          <a:lstStyle>
            <a:lvl1pPr marL="0" indent="0" algn="ctr">
              <a:buNone/>
              <a:defRPr sz="1600"/>
            </a:lvl1pPr>
          </a:lstStyle>
          <a:p>
            <a:r>
              <a:rPr lang="en-US"/>
              <a:t>ICON</a:t>
            </a:r>
          </a:p>
        </p:txBody>
      </p:sp>
      <p:sp>
        <p:nvSpPr>
          <p:cNvPr id="36" name="Content Placeholder 3" descr="Copy Placeholder column 1 on 4 Column Cream Header Slide">
            <a:extLst>
              <a:ext uri="{FF2B5EF4-FFF2-40B4-BE49-F238E27FC236}">
                <a16:creationId xmlns:a16="http://schemas.microsoft.com/office/drawing/2014/main" id="{587CFC6D-8C0C-7830-3F7C-C6FC2D00277B}"/>
              </a:ext>
            </a:extLst>
          </p:cNvPr>
          <p:cNvSpPr>
            <a:spLocks noGrp="1"/>
          </p:cNvSpPr>
          <p:nvPr>
            <p:ph sz="half" idx="21" hasCustomPrompt="1"/>
          </p:nvPr>
        </p:nvSpPr>
        <p:spPr>
          <a:xfrm>
            <a:off x="455594" y="3451130"/>
            <a:ext cx="2606040" cy="2288120"/>
          </a:xfrm>
        </p:spPr>
        <p:txBody>
          <a:bodyPr>
            <a:normAutofit/>
          </a:bodyPr>
          <a:lstStyle>
            <a:lvl1pPr>
              <a:lnSpc>
                <a:spcPct val="100000"/>
              </a:lnSpc>
              <a:spcAft>
                <a:spcPts val="600"/>
              </a:spcAft>
              <a:defRPr sz="180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a:t>Click to add text</a:t>
            </a:r>
          </a:p>
          <a:p>
            <a:pPr lvl="1"/>
            <a:r>
              <a:rPr lang="en-US"/>
              <a:t>Second level</a:t>
            </a:r>
          </a:p>
          <a:p>
            <a:pPr lvl="2"/>
            <a:r>
              <a:rPr lang="en-US"/>
              <a:t>Third level</a:t>
            </a:r>
          </a:p>
        </p:txBody>
      </p:sp>
      <p:sp>
        <p:nvSpPr>
          <p:cNvPr id="21" name="Text Placeholder 15" descr="Subtitle Placeholder column 1 on 4 Column Cream Header Slide">
            <a:extLst>
              <a:ext uri="{FF2B5EF4-FFF2-40B4-BE49-F238E27FC236}">
                <a16:creationId xmlns:a16="http://schemas.microsoft.com/office/drawing/2014/main" id="{DCA31AEB-CA9C-0FA3-6422-B93647F92555}"/>
              </a:ext>
            </a:extLst>
          </p:cNvPr>
          <p:cNvSpPr>
            <a:spLocks noGrp="1"/>
          </p:cNvSpPr>
          <p:nvPr>
            <p:ph type="body" sz="quarter" idx="25"/>
          </p:nvPr>
        </p:nvSpPr>
        <p:spPr>
          <a:xfrm>
            <a:off x="457824" y="2887984"/>
            <a:ext cx="2606040" cy="548640"/>
          </a:xfrm>
        </p:spPr>
        <p:txBody>
          <a:bodyPr anchor="ctr">
            <a:normAutofit/>
          </a:bodyPr>
          <a:lstStyle>
            <a:lvl1pPr marL="0" indent="0" algn="ctr">
              <a:spcBef>
                <a:spcPts val="0"/>
              </a:spcBef>
              <a:buNone/>
              <a:defRPr sz="2000" b="1">
                <a:solidFill>
                  <a:schemeClr val="tx2"/>
                </a:solidFill>
              </a:defRPr>
            </a:lvl1pPr>
          </a:lstStyle>
          <a:p>
            <a:pPr lvl="0"/>
            <a:r>
              <a:rPr lang="en-US"/>
              <a:t>Click to edit Master text styles</a:t>
            </a:r>
          </a:p>
        </p:txBody>
      </p:sp>
      <p:sp>
        <p:nvSpPr>
          <p:cNvPr id="23" name="Picture Placeholder 22" descr="Icon Placeholder column 1 on 4 Column Cream Header Slide">
            <a:extLst>
              <a:ext uri="{FF2B5EF4-FFF2-40B4-BE49-F238E27FC236}">
                <a16:creationId xmlns:a16="http://schemas.microsoft.com/office/drawing/2014/main" id="{8E644DE7-D288-CFF7-54BE-98B81C629B46}"/>
              </a:ext>
            </a:extLst>
          </p:cNvPr>
          <p:cNvSpPr>
            <a:spLocks noGrp="1" noChangeAspect="1"/>
          </p:cNvSpPr>
          <p:nvPr>
            <p:ph type="pic" sz="quarter" idx="18" hasCustomPrompt="1"/>
          </p:nvPr>
        </p:nvSpPr>
        <p:spPr>
          <a:xfrm>
            <a:off x="1395084" y="1690583"/>
            <a:ext cx="914400" cy="914400"/>
          </a:xfrm>
        </p:spPr>
        <p:txBody>
          <a:bodyPr anchor="ctr">
            <a:normAutofit/>
          </a:bodyPr>
          <a:lstStyle>
            <a:lvl1pPr marL="0" indent="0" algn="ctr">
              <a:buNone/>
              <a:defRPr sz="1600"/>
            </a:lvl1pPr>
          </a:lstStyle>
          <a:p>
            <a:r>
              <a:rPr lang="en-US"/>
              <a:t>ICON</a:t>
            </a:r>
          </a:p>
        </p:txBody>
      </p:sp>
      <p:sp>
        <p:nvSpPr>
          <p:cNvPr id="10" name="Title 1" descr="Title Placeholder on 4 Column Cream Header Slide">
            <a:extLst>
              <a:ext uri="{FF2B5EF4-FFF2-40B4-BE49-F238E27FC236}">
                <a16:creationId xmlns:a16="http://schemas.microsoft.com/office/drawing/2014/main" id="{937A82EA-F18E-70BD-D3B6-A462C7F0A383}"/>
              </a:ext>
            </a:extLst>
          </p:cNvPr>
          <p:cNvSpPr>
            <a:spLocks noGrp="1"/>
          </p:cNvSpPr>
          <p:nvPr>
            <p:ph type="title"/>
          </p:nvPr>
        </p:nvSpPr>
        <p:spPr>
          <a:xfrm>
            <a:off x="457200" y="274320"/>
            <a:ext cx="11277600" cy="822960"/>
          </a:xfrm>
        </p:spPr>
        <p:txBody>
          <a:bodyPr anchor="ctr">
            <a:noAutofit/>
          </a:bodyPr>
          <a:lstStyle>
            <a:lvl1pPr>
              <a:defRPr sz="3200"/>
            </a:lvl1pPr>
          </a:lstStyle>
          <a:p>
            <a:r>
              <a:rPr lang="en-US"/>
              <a:t>Click to edit Master title style</a:t>
            </a:r>
          </a:p>
        </p:txBody>
      </p:sp>
      <p:sp>
        <p:nvSpPr>
          <p:cNvPr id="7" name="Slide Number Placeholder 6">
            <a:extLst>
              <a:ext uri="{FF2B5EF4-FFF2-40B4-BE49-F238E27FC236}">
                <a16:creationId xmlns:a16="http://schemas.microsoft.com/office/drawing/2014/main" id="{E763A1D0-22F8-19F6-4102-A867A24DC2B1}"/>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1913419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 Footer Slide">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738F18A-FE53-ACD8-1EB0-92A48B954C94}"/>
              </a:ext>
            </a:extLst>
          </p:cNvPr>
          <p:cNvSpPr>
            <a:spLocks noGrp="1"/>
          </p:cNvSpPr>
          <p:nvPr>
            <p:ph type="sldNum" sz="quarter" idx="12"/>
          </p:nvPr>
        </p:nvSpPr>
        <p:spPr/>
        <p:txBody>
          <a:bodyPr/>
          <a:lstStyle/>
          <a:p>
            <a:fld id="{08E2736C-2116-E547-89C7-B989CAA495DE}" type="slidenum">
              <a:rPr lang="en-US" smtClean="0"/>
              <a:t>‹#›</a:t>
            </a:fld>
            <a:endParaRPr lang="en-US"/>
          </a:p>
        </p:txBody>
      </p:sp>
    </p:spTree>
    <p:extLst>
      <p:ext uri="{BB962C8B-B14F-4D97-AF65-F5344CB8AC3E}">
        <p14:creationId xmlns:p14="http://schemas.microsoft.com/office/powerpoint/2010/main" val="340864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F169037-51C4-208F-8A38-F01929332070}"/>
              </a:ext>
              <a:ext uri="{C183D7F6-B498-43B3-948B-1728B52AA6E4}">
                <adec:decorative xmlns:adec="http://schemas.microsoft.com/office/drawing/2017/decorative" val="1"/>
              </a:ext>
            </a:extLst>
          </p:cNvPr>
          <p:cNvPicPr>
            <a:picLocks noChangeAspect="1"/>
          </p:cNvPicPr>
          <p:nvPr userDrawn="1"/>
        </p:nvPicPr>
        <p:blipFill>
          <a:blip r:embed="rId14"/>
          <a:srcRect/>
          <a:stretch/>
        </p:blipFill>
        <p:spPr>
          <a:xfrm>
            <a:off x="5161361" y="6376583"/>
            <a:ext cx="5943600" cy="200833"/>
          </a:xfrm>
          <a:prstGeom prst="rect">
            <a:avLst/>
          </a:prstGeom>
        </p:spPr>
      </p:pic>
      <p:pic>
        <p:nvPicPr>
          <p:cNvPr id="8" name="Picture 7">
            <a:extLst>
              <a:ext uri="{FF2B5EF4-FFF2-40B4-BE49-F238E27FC236}">
                <a16:creationId xmlns:a16="http://schemas.microsoft.com/office/drawing/2014/main" id="{5D7198C5-F2B9-B8A1-EAAC-A841E1B526DD}"/>
              </a:ext>
              <a:ext uri="{C183D7F6-B498-43B3-948B-1728B52AA6E4}">
                <adec:decorative xmlns:adec="http://schemas.microsoft.com/office/drawing/2017/decorative" val="1"/>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57200" y="6285883"/>
            <a:ext cx="2286000" cy="298272"/>
          </a:xfrm>
          <a:prstGeom prst="rect">
            <a:avLst/>
          </a:prstGeom>
        </p:spPr>
      </p:pic>
      <p:cxnSp>
        <p:nvCxnSpPr>
          <p:cNvPr id="12" name="Straight Connector 11">
            <a:extLst>
              <a:ext uri="{FF2B5EF4-FFF2-40B4-BE49-F238E27FC236}">
                <a16:creationId xmlns:a16="http://schemas.microsoft.com/office/drawing/2014/main" id="{49502920-6DB1-B060-533A-CEB132E465FA}"/>
              </a:ext>
              <a:ext uri="{C183D7F6-B498-43B3-948B-1728B52AA6E4}">
                <adec:decorative xmlns:adec="http://schemas.microsoft.com/office/drawing/2017/decorative" val="1"/>
              </a:ext>
            </a:extLst>
          </p:cNvPr>
          <p:cNvCxnSpPr/>
          <p:nvPr userDrawn="1"/>
        </p:nvCxnSpPr>
        <p:spPr>
          <a:xfrm>
            <a:off x="457200" y="6013095"/>
            <a:ext cx="11277600" cy="0"/>
          </a:xfrm>
          <a:prstGeom prst="line">
            <a:avLst/>
          </a:prstGeom>
          <a:ln w="12700" cap="rnd">
            <a:solidFill>
              <a:schemeClr val="tx2"/>
            </a:solidFill>
            <a:prstDash val="sysDot"/>
            <a:round/>
          </a:ln>
        </p:spPr>
        <p:style>
          <a:lnRef idx="1">
            <a:schemeClr val="accent1"/>
          </a:lnRef>
          <a:fillRef idx="0">
            <a:schemeClr val="accent1"/>
          </a:fillRef>
          <a:effectRef idx="0">
            <a:schemeClr val="accent1"/>
          </a:effectRef>
          <a:fontRef idx="minor">
            <a:schemeClr val="tx1"/>
          </a:fontRef>
        </p:style>
      </p:cxnSp>
      <p:sp>
        <p:nvSpPr>
          <p:cNvPr id="3" name="Text Placeholder 2" descr="Master Slide Copy Placeholder">
            <a:extLst>
              <a:ext uri="{FF2B5EF4-FFF2-40B4-BE49-F238E27FC236}">
                <a16:creationId xmlns:a16="http://schemas.microsoft.com/office/drawing/2014/main" id="{F05927EE-7CA5-056D-BA6B-B0389969D5CB}"/>
              </a:ext>
            </a:extLst>
          </p:cNvPr>
          <p:cNvSpPr>
            <a:spLocks noGrp="1"/>
          </p:cNvSpPr>
          <p:nvPr>
            <p:ph type="body" idx="1"/>
          </p:nvPr>
        </p:nvSpPr>
        <p:spPr>
          <a:xfrm>
            <a:off x="457201" y="1395663"/>
            <a:ext cx="11277599" cy="4342055"/>
          </a:xfrm>
          <a:prstGeom prst="rect">
            <a:avLst/>
          </a:prstGeom>
        </p:spPr>
        <p:txBody>
          <a:bodyPr vert="horz" lIns="91440" tIns="45720" rIns="91440" bIns="45720" rtlCol="0">
            <a:normAutofit/>
          </a:body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 name="Title Placeholder 1" descr="Master Slide Title Placeholder">
            <a:extLst>
              <a:ext uri="{FF2B5EF4-FFF2-40B4-BE49-F238E27FC236}">
                <a16:creationId xmlns:a16="http://schemas.microsoft.com/office/drawing/2014/main" id="{574C3027-631E-371B-E51F-B173E7DB7C75}"/>
              </a:ext>
            </a:extLst>
          </p:cNvPr>
          <p:cNvSpPr>
            <a:spLocks noGrp="1"/>
          </p:cNvSpPr>
          <p:nvPr>
            <p:ph type="title"/>
          </p:nvPr>
        </p:nvSpPr>
        <p:spPr>
          <a:xfrm>
            <a:off x="457200" y="273845"/>
            <a:ext cx="11277600" cy="822960"/>
          </a:xfrm>
          <a:prstGeom prst="rect">
            <a:avLst/>
          </a:prstGeom>
        </p:spPr>
        <p:txBody>
          <a:bodyPr vert="horz" lIns="91440" tIns="45720" rIns="91440" bIns="45720" rtlCol="0" anchor="ctr">
            <a:normAutofit/>
          </a:bodyPr>
          <a:lstStyle/>
          <a:p>
            <a:endParaRPr lang="en-US"/>
          </a:p>
        </p:txBody>
      </p:sp>
      <p:sp>
        <p:nvSpPr>
          <p:cNvPr id="6" name="Slide Number Placeholder 5">
            <a:extLst>
              <a:ext uri="{FF2B5EF4-FFF2-40B4-BE49-F238E27FC236}">
                <a16:creationId xmlns:a16="http://schemas.microsoft.com/office/drawing/2014/main" id="{B9E23CE0-FD46-CF47-AC91-54E7D870ED35}"/>
              </a:ext>
            </a:extLst>
          </p:cNvPr>
          <p:cNvSpPr>
            <a:spLocks noGrp="1"/>
          </p:cNvSpPr>
          <p:nvPr>
            <p:ph type="sldNum" sz="quarter" idx="4"/>
          </p:nvPr>
        </p:nvSpPr>
        <p:spPr>
          <a:xfrm>
            <a:off x="11277600" y="6356350"/>
            <a:ext cx="457200" cy="365125"/>
          </a:xfrm>
          <a:prstGeom prst="rect">
            <a:avLst/>
          </a:prstGeom>
        </p:spPr>
        <p:txBody>
          <a:bodyPr vert="horz" lIns="91440" tIns="45720" rIns="91440" bIns="45720" rtlCol="0" anchor="ctr"/>
          <a:lstStyle>
            <a:lvl1pPr algn="r">
              <a:defRPr sz="1200" b="1">
                <a:solidFill>
                  <a:schemeClr val="accent1"/>
                </a:solidFill>
              </a:defRPr>
            </a:lvl1pPr>
          </a:lstStyle>
          <a:p>
            <a:fld id="{08E2736C-2116-E547-89C7-B989CAA495DE}" type="slidenum">
              <a:rPr lang="en-US" smtClean="0"/>
              <a:pPr/>
              <a:t>‹#›</a:t>
            </a:fld>
            <a:endParaRPr lang="en-US"/>
          </a:p>
        </p:txBody>
      </p:sp>
    </p:spTree>
    <p:extLst>
      <p:ext uri="{BB962C8B-B14F-4D97-AF65-F5344CB8AC3E}">
        <p14:creationId xmlns:p14="http://schemas.microsoft.com/office/powerpoint/2010/main" val="290931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7" r:id="rId5"/>
    <p:sldLayoutId id="2147483666" r:id="rId6"/>
    <p:sldLayoutId id="2147483659" r:id="rId7"/>
    <p:sldLayoutId id="2147483662" r:id="rId8"/>
    <p:sldLayoutId id="2147483654" r:id="rId9"/>
    <p:sldLayoutId id="2147483658" r:id="rId10"/>
    <p:sldLayoutId id="2147483664" r:id="rId11"/>
    <p:sldLayoutId id="2147483661" r:id="rId12"/>
  </p:sldLayoutIdLst>
  <p:hf hdr="0" ftr="0" dt="0"/>
  <p:txStyles>
    <p:title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1pPr>
      <a:lvl2pPr marL="742950" indent="-285750" algn="l" defTabSz="914400" rtl="0" eaLnBrk="1" latinLnBrk="0" hangingPunct="1">
        <a:lnSpc>
          <a:spcPct val="100000"/>
        </a:lnSpc>
        <a:spcBef>
          <a:spcPts val="500"/>
        </a:spcBef>
        <a:spcAft>
          <a:spcPts val="600"/>
        </a:spcAft>
        <a:buClr>
          <a:schemeClr val="accent1"/>
        </a:buClr>
        <a:buSzPct val="100000"/>
        <a:buFont typeface="System Font Regular"/>
        <a:buChar char="◦"/>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600"/>
        </a:spcAft>
        <a:buClr>
          <a:schemeClr val="accent1"/>
        </a:buClr>
        <a:buFont typeface="System Font Regular"/>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600"/>
        </a:spcAft>
        <a:buClr>
          <a:schemeClr val="accent1"/>
        </a:buClr>
        <a:buFont typeface="System Font Regular"/>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600"/>
        </a:spcAft>
        <a:buClr>
          <a:schemeClr val="accent1"/>
        </a:buClr>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mainehealth.org/healthy-communities/vocational-services/community-employment-services-project" TargetMode="Externa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AE4CE8ED-21BA-012E-CD3E-C77DD1965E32}"/>
              </a:ext>
            </a:extLst>
          </p:cNvPr>
          <p:cNvSpPr>
            <a:spLocks noGrp="1"/>
          </p:cNvSpPr>
          <p:nvPr>
            <p:ph type="body" sz="quarter" idx="10"/>
          </p:nvPr>
        </p:nvSpPr>
        <p:spPr/>
        <p:txBody>
          <a:bodyPr/>
          <a:lstStyle/>
          <a:p>
            <a:r>
              <a:rPr lang="en-US" dirty="0">
                <a:solidFill>
                  <a:srgbClr val="000000"/>
                </a:solidFill>
                <a:latin typeface="+mj-lt"/>
              </a:rPr>
              <a:t>4/2024, updated 3/2025, updated 11/2025</a:t>
            </a:r>
            <a:endParaRPr lang="en-US" dirty="0">
              <a:latin typeface="+mj-lt"/>
            </a:endParaRPr>
          </a:p>
        </p:txBody>
      </p:sp>
      <p:sp>
        <p:nvSpPr>
          <p:cNvPr id="18" name="Subtitle 17">
            <a:extLst>
              <a:ext uri="{FF2B5EF4-FFF2-40B4-BE49-F238E27FC236}">
                <a16:creationId xmlns:a16="http://schemas.microsoft.com/office/drawing/2014/main" id="{D4C6BADF-DB10-B76E-737A-3DE8E46A52DC}"/>
              </a:ext>
            </a:extLst>
          </p:cNvPr>
          <p:cNvSpPr>
            <a:spLocks noGrp="1"/>
          </p:cNvSpPr>
          <p:nvPr>
            <p:ph type="subTitle" idx="1"/>
          </p:nvPr>
        </p:nvSpPr>
        <p:spPr/>
        <p:txBody>
          <a:bodyPr>
            <a:normAutofit/>
          </a:bodyPr>
          <a:lstStyle/>
          <a:p>
            <a:r>
              <a:rPr lang="en-US" sz="2800" b="0" i="0" u="none" strike="noStrike" dirty="0">
                <a:solidFill>
                  <a:srgbClr val="000000"/>
                </a:solidFill>
                <a:effectLst/>
                <a:latin typeface="+mj-lt"/>
              </a:rPr>
              <a:t>Onboarding new hires in mental health agencies</a:t>
            </a:r>
            <a:endParaRPr lang="en-US" sz="2800" b="0" dirty="0">
              <a:latin typeface="+mj-lt"/>
            </a:endParaRPr>
          </a:p>
        </p:txBody>
      </p:sp>
      <p:sp>
        <p:nvSpPr>
          <p:cNvPr id="17" name="Title 16">
            <a:extLst>
              <a:ext uri="{FF2B5EF4-FFF2-40B4-BE49-F238E27FC236}">
                <a16:creationId xmlns:a16="http://schemas.microsoft.com/office/drawing/2014/main" id="{C17353C2-52DB-7AC0-38D7-4D9EBA606604}"/>
              </a:ext>
            </a:extLst>
          </p:cNvPr>
          <p:cNvSpPr>
            <a:spLocks noGrp="1"/>
          </p:cNvSpPr>
          <p:nvPr>
            <p:ph type="ctrTitle"/>
          </p:nvPr>
        </p:nvSpPr>
        <p:spPr/>
        <p:txBody>
          <a:bodyPr>
            <a:normAutofit/>
          </a:bodyPr>
          <a:lstStyle/>
          <a:p>
            <a:r>
              <a:rPr lang="en-US" sz="4000" b="1" i="0" u="none" strike="noStrike" dirty="0">
                <a:solidFill>
                  <a:srgbClr val="C00000"/>
                </a:solidFill>
                <a:effectLst/>
              </a:rPr>
              <a:t>Using the Need For Change </a:t>
            </a:r>
            <a:br>
              <a:rPr lang="en-US" sz="4000" b="1" i="0" u="none" strike="noStrike" dirty="0">
                <a:solidFill>
                  <a:srgbClr val="C00000"/>
                </a:solidFill>
                <a:effectLst/>
              </a:rPr>
            </a:br>
            <a:r>
              <a:rPr lang="en-US" sz="4000" b="1" i="0" u="none" strike="noStrike" dirty="0">
                <a:solidFill>
                  <a:srgbClr val="C00000"/>
                </a:solidFill>
                <a:effectLst/>
              </a:rPr>
              <a:t>Self-Rating Scale in the CES Project</a:t>
            </a:r>
            <a:endParaRPr lang="en-US" sz="4000" dirty="0">
              <a:solidFill>
                <a:srgbClr val="C00000"/>
              </a:solidFill>
            </a:endParaRPr>
          </a:p>
        </p:txBody>
      </p:sp>
      <p:sp>
        <p:nvSpPr>
          <p:cNvPr id="20" name="Text Placeholder 19">
            <a:extLst>
              <a:ext uri="{FF2B5EF4-FFF2-40B4-BE49-F238E27FC236}">
                <a16:creationId xmlns:a16="http://schemas.microsoft.com/office/drawing/2014/main" id="{E061A0BF-E66A-2544-C710-03750B8517A5}"/>
              </a:ext>
            </a:extLst>
          </p:cNvPr>
          <p:cNvSpPr>
            <a:spLocks noGrp="1"/>
          </p:cNvSpPr>
          <p:nvPr>
            <p:ph type="body" sz="quarter" idx="11"/>
          </p:nvPr>
        </p:nvSpPr>
        <p:spPr/>
        <p:txBody>
          <a:bodyPr/>
          <a:lstStyle/>
          <a:p>
            <a:r>
              <a:rPr lang="en-US" dirty="0"/>
              <a:t>Vocational Services</a:t>
            </a:r>
          </a:p>
        </p:txBody>
      </p:sp>
    </p:spTree>
    <p:extLst>
      <p:ext uri="{BB962C8B-B14F-4D97-AF65-F5344CB8AC3E}">
        <p14:creationId xmlns:p14="http://schemas.microsoft.com/office/powerpoint/2010/main" val="2232696443"/>
      </p:ext>
    </p:extLst>
  </p:cSld>
  <p:clrMapOvr>
    <a:masterClrMapping/>
  </p:clrMapOvr>
  <mc:AlternateContent xmlns:mc="http://schemas.openxmlformats.org/markup-compatibility/2006" xmlns:p14="http://schemas.microsoft.com/office/powerpoint/2010/main">
    <mc:Choice Requires="p14">
      <p:transition spd="slow" p14:dur="2000" advTm="24502"/>
    </mc:Choice>
    <mc:Fallback xmlns="">
      <p:transition spd="slow" advTm="2450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8446F1-A2AE-BB9A-36F4-D77EA7834278}"/>
              </a:ext>
            </a:extLst>
          </p:cNvPr>
          <p:cNvSpPr>
            <a:spLocks noGrp="1"/>
          </p:cNvSpPr>
          <p:nvPr>
            <p:ph idx="1"/>
          </p:nvPr>
        </p:nvSpPr>
        <p:spPr>
          <a:xfrm>
            <a:off x="457201" y="1178805"/>
            <a:ext cx="11277599" cy="4557853"/>
          </a:xfrm>
        </p:spPr>
        <p:txBody>
          <a:bodyPr vert="horz" lIns="91440" tIns="45720" rIns="91440" bIns="45720" rtlCol="0" anchor="t">
            <a:normAutofit/>
          </a:bodyPr>
          <a:lstStyle/>
          <a:p>
            <a:pPr marL="0" indent="0" algn="ctr" rtl="0" fontAlgn="base">
              <a:buNone/>
            </a:pPr>
            <a:r>
              <a:rPr lang="en-US" sz="2800" b="1" i="1" dirty="0">
                <a:solidFill>
                  <a:srgbClr val="000000"/>
                </a:solidFill>
                <a:highlight>
                  <a:srgbClr val="F5F5F5"/>
                </a:highlight>
                <a:latin typeface="+mj-lt"/>
              </a:rPr>
              <a:t>Also use the NFC …</a:t>
            </a:r>
            <a:endParaRPr lang="en-US" sz="2800" b="1" i="1" dirty="0">
              <a:solidFill>
                <a:srgbClr val="000000"/>
              </a:solidFill>
              <a:effectLst/>
              <a:highlight>
                <a:srgbClr val="F5F5F5"/>
              </a:highlight>
              <a:latin typeface="+mj-lt"/>
            </a:endParaRPr>
          </a:p>
          <a:p>
            <a:pPr marL="0" indent="0" rtl="0" fontAlgn="base">
              <a:buNone/>
            </a:pPr>
            <a:r>
              <a:rPr lang="en-US" sz="2000" b="1" i="1" dirty="0">
                <a:solidFill>
                  <a:srgbClr val="000000"/>
                </a:solidFill>
                <a:effectLst/>
                <a:latin typeface="+mj-lt"/>
              </a:rPr>
              <a:t>If/When</a:t>
            </a:r>
            <a:r>
              <a:rPr lang="en-US" sz="2000" b="1" i="0" u="none" strike="noStrike" dirty="0">
                <a:solidFill>
                  <a:srgbClr val="000000"/>
                </a:solidFill>
                <a:effectLst/>
                <a:latin typeface="+mj-lt"/>
              </a:rPr>
              <a:t>  </a:t>
            </a:r>
            <a:r>
              <a:rPr lang="en-US" sz="2000" b="0" i="0" u="none" strike="noStrike" dirty="0">
                <a:solidFill>
                  <a:srgbClr val="000000"/>
                </a:solidFill>
                <a:effectLst/>
                <a:latin typeface="+mj-lt"/>
              </a:rPr>
              <a:t>a person changes their mind about wanting employment</a:t>
            </a:r>
            <a:r>
              <a:rPr lang="en-US" sz="2000" b="0" i="0" dirty="0">
                <a:solidFill>
                  <a:srgbClr val="000000"/>
                </a:solidFill>
                <a:effectLst/>
                <a:latin typeface="+mj-lt"/>
              </a:rPr>
              <a:t>​</a:t>
            </a:r>
          </a:p>
          <a:p>
            <a:pPr marL="0" indent="0" rtl="0" fontAlgn="base">
              <a:buNone/>
            </a:pPr>
            <a:endParaRPr lang="en-US" sz="2000" b="0" i="0" dirty="0">
              <a:solidFill>
                <a:srgbClr val="000000"/>
              </a:solidFill>
              <a:effectLst/>
              <a:latin typeface="+mj-lt"/>
            </a:endParaRPr>
          </a:p>
          <a:p>
            <a:pPr marL="0" indent="0" rtl="0" fontAlgn="base">
              <a:buNone/>
            </a:pPr>
            <a:r>
              <a:rPr lang="en-US" sz="2000" b="1" i="1" dirty="0">
                <a:solidFill>
                  <a:srgbClr val="000000"/>
                </a:solidFill>
                <a:effectLst/>
                <a:latin typeface="+mj-lt"/>
              </a:rPr>
              <a:t>With</a:t>
            </a:r>
            <a:r>
              <a:rPr lang="en-US" sz="2000" b="0" i="0" u="none" strike="noStrike" dirty="0">
                <a:solidFill>
                  <a:srgbClr val="000000"/>
                </a:solidFill>
                <a:effectLst/>
                <a:latin typeface="+mj-lt"/>
              </a:rPr>
              <a:t>  the “What is Supported Employment?” flyer (typically at intake</a:t>
            </a:r>
            <a:r>
              <a:rPr lang="en-US" sz="2000" dirty="0">
                <a:solidFill>
                  <a:srgbClr val="000000"/>
                </a:solidFill>
                <a:latin typeface="+mj-lt"/>
              </a:rPr>
              <a:t>)</a:t>
            </a:r>
            <a:endParaRPr lang="en-US" sz="2000" b="0" i="0" dirty="0">
              <a:solidFill>
                <a:srgbClr val="000000"/>
              </a:solidFill>
              <a:effectLst/>
              <a:latin typeface="+mj-lt"/>
              <a:ea typeface="Noto Sans"/>
              <a:cs typeface="Noto Sans"/>
            </a:endParaRPr>
          </a:p>
          <a:p>
            <a:pPr marL="0" indent="0" rtl="0" fontAlgn="base">
              <a:buNone/>
            </a:pPr>
            <a:endParaRPr lang="en-US" sz="2000" b="0" i="0" dirty="0">
              <a:solidFill>
                <a:srgbClr val="000000"/>
              </a:solidFill>
              <a:effectLst/>
              <a:latin typeface="+mj-lt"/>
            </a:endParaRPr>
          </a:p>
          <a:p>
            <a:pPr marL="0" indent="0" fontAlgn="base">
              <a:buNone/>
            </a:pPr>
            <a:r>
              <a:rPr lang="en-US" sz="2000" b="1" i="1" dirty="0">
                <a:solidFill>
                  <a:srgbClr val="000000"/>
                </a:solidFill>
                <a:effectLst/>
                <a:latin typeface="+mj-lt"/>
              </a:rPr>
              <a:t>With</a:t>
            </a:r>
            <a:r>
              <a:rPr lang="en-US" sz="2000" b="0" i="0" u="none" strike="noStrike" dirty="0">
                <a:solidFill>
                  <a:srgbClr val="000000"/>
                </a:solidFill>
                <a:effectLst/>
                <a:latin typeface="+mj-lt"/>
              </a:rPr>
              <a:t> the contact info of the </a:t>
            </a:r>
            <a:r>
              <a:rPr lang="en-US" sz="2000" dirty="0">
                <a:solidFill>
                  <a:srgbClr val="000000"/>
                </a:solidFill>
                <a:latin typeface="+mj-lt"/>
              </a:rPr>
              <a:t>IPS Practitioner on your team</a:t>
            </a:r>
            <a:endParaRPr lang="en-US" sz="2000" b="0" i="0" dirty="0">
              <a:solidFill>
                <a:srgbClr val="000000"/>
              </a:solidFill>
              <a:effectLst/>
              <a:latin typeface="+mj-lt"/>
              <a:ea typeface="Noto Sans"/>
              <a:cs typeface="Noto Sans"/>
            </a:endParaRPr>
          </a:p>
          <a:p>
            <a:pPr marL="0" indent="0">
              <a:buNone/>
            </a:pPr>
            <a:endParaRPr lang="en-US" dirty="0"/>
          </a:p>
        </p:txBody>
      </p:sp>
      <p:sp>
        <p:nvSpPr>
          <p:cNvPr id="3" name="Title 2">
            <a:extLst>
              <a:ext uri="{FF2B5EF4-FFF2-40B4-BE49-F238E27FC236}">
                <a16:creationId xmlns:a16="http://schemas.microsoft.com/office/drawing/2014/main" id="{8E5E625D-B289-D6ED-E4C6-0B91DDBB8D4C}"/>
              </a:ext>
            </a:extLst>
          </p:cNvPr>
          <p:cNvSpPr>
            <a:spLocks noGrp="1"/>
          </p:cNvSpPr>
          <p:nvPr>
            <p:ph type="title"/>
          </p:nvPr>
        </p:nvSpPr>
        <p:spPr/>
        <p:txBody>
          <a:bodyPr>
            <a:normAutofit/>
          </a:bodyPr>
          <a:lstStyle/>
          <a:p>
            <a:r>
              <a:rPr lang="en-US" sz="2800" i="0" u="none" strike="noStrike" dirty="0">
                <a:solidFill>
                  <a:srgbClr val="C00000"/>
                </a:solidFill>
                <a:effectLst/>
              </a:rPr>
              <a:t>The Ongoing NFC Process in the CES Project:</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9FE515EF-2CF8-E80B-D430-6C142969126B}"/>
              </a:ext>
            </a:extLst>
          </p:cNvPr>
          <p:cNvSpPr>
            <a:spLocks noGrp="1"/>
          </p:cNvSpPr>
          <p:nvPr>
            <p:ph type="sldNum" sz="quarter" idx="12"/>
          </p:nvPr>
        </p:nvSpPr>
        <p:spPr/>
        <p:txBody>
          <a:bodyPr/>
          <a:lstStyle/>
          <a:p>
            <a:fld id="{08E2736C-2116-E547-89C7-B989CAA495DE}" type="slidenum">
              <a:rPr lang="en-US" smtClean="0"/>
              <a:t>10</a:t>
            </a:fld>
            <a:endParaRPr lang="en-US"/>
          </a:p>
        </p:txBody>
      </p:sp>
    </p:spTree>
    <p:extLst>
      <p:ext uri="{BB962C8B-B14F-4D97-AF65-F5344CB8AC3E}">
        <p14:creationId xmlns:p14="http://schemas.microsoft.com/office/powerpoint/2010/main" val="1355619622"/>
      </p:ext>
    </p:extLst>
  </p:cSld>
  <p:clrMapOvr>
    <a:masterClrMapping/>
  </p:clrMapOvr>
  <mc:AlternateContent xmlns:mc="http://schemas.openxmlformats.org/markup-compatibility/2006" xmlns:p14="http://schemas.microsoft.com/office/powerpoint/2010/main">
    <mc:Choice Requires="p14">
      <p:transition spd="slow" p14:dur="2000" advTm="87903"/>
    </mc:Choice>
    <mc:Fallback xmlns="">
      <p:transition spd="slow" advTm="8790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F4AB3B-1457-1FF8-92EB-56C18CDA64EB}"/>
              </a:ext>
            </a:extLst>
          </p:cNvPr>
          <p:cNvSpPr>
            <a:spLocks noGrp="1"/>
          </p:cNvSpPr>
          <p:nvPr>
            <p:ph idx="1"/>
          </p:nvPr>
        </p:nvSpPr>
        <p:spPr/>
        <p:txBody>
          <a:bodyPr/>
          <a:lstStyle/>
          <a:p>
            <a:pPr marL="0" indent="0">
              <a:buNone/>
            </a:pPr>
            <a:endParaRPr lang="en-US"/>
          </a:p>
        </p:txBody>
      </p:sp>
      <p:sp>
        <p:nvSpPr>
          <p:cNvPr id="3" name="Title 2">
            <a:extLst>
              <a:ext uri="{FF2B5EF4-FFF2-40B4-BE49-F238E27FC236}">
                <a16:creationId xmlns:a16="http://schemas.microsoft.com/office/drawing/2014/main" id="{417B347C-4515-4037-780D-0E6C3D5BEF97}"/>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id="{AD569CC1-6C9C-DF65-3D9B-B82D7FB5CEB3}"/>
              </a:ext>
            </a:extLst>
          </p:cNvPr>
          <p:cNvSpPr>
            <a:spLocks noGrp="1"/>
          </p:cNvSpPr>
          <p:nvPr>
            <p:ph type="sldNum" sz="quarter" idx="12"/>
          </p:nvPr>
        </p:nvSpPr>
        <p:spPr/>
        <p:txBody>
          <a:bodyPr/>
          <a:lstStyle/>
          <a:p>
            <a:fld id="{08E2736C-2116-E547-89C7-B989CAA495DE}" type="slidenum">
              <a:rPr lang="en-US" smtClean="0"/>
              <a:t>11</a:t>
            </a:fld>
            <a:endParaRPr lang="en-US"/>
          </a:p>
        </p:txBody>
      </p:sp>
      <p:pic>
        <p:nvPicPr>
          <p:cNvPr id="6" name="Picture 5" descr="A close-up of a document&#10;&#10;Description automatically generated">
            <a:extLst>
              <a:ext uri="{FF2B5EF4-FFF2-40B4-BE49-F238E27FC236}">
                <a16:creationId xmlns:a16="http://schemas.microsoft.com/office/drawing/2014/main" id="{DFA9987B-C0D6-6DD2-4527-BE391D955AF1}"/>
              </a:ext>
            </a:extLst>
          </p:cNvPr>
          <p:cNvPicPr>
            <a:picLocks noChangeAspect="1"/>
          </p:cNvPicPr>
          <p:nvPr/>
        </p:nvPicPr>
        <p:blipFill>
          <a:blip r:embed="rId2"/>
          <a:stretch>
            <a:fillRect/>
          </a:stretch>
        </p:blipFill>
        <p:spPr>
          <a:xfrm>
            <a:off x="3376342" y="0"/>
            <a:ext cx="4900883" cy="6306447"/>
          </a:xfrm>
          <a:prstGeom prst="rect">
            <a:avLst/>
          </a:prstGeom>
        </p:spPr>
      </p:pic>
    </p:spTree>
    <p:extLst>
      <p:ext uri="{BB962C8B-B14F-4D97-AF65-F5344CB8AC3E}">
        <p14:creationId xmlns:p14="http://schemas.microsoft.com/office/powerpoint/2010/main" val="311537581"/>
      </p:ext>
    </p:extLst>
  </p:cSld>
  <p:clrMapOvr>
    <a:masterClrMapping/>
  </p:clrMapOvr>
  <mc:AlternateContent xmlns:mc="http://schemas.openxmlformats.org/markup-compatibility/2006" xmlns:p14="http://schemas.microsoft.com/office/powerpoint/2010/main">
    <mc:Choice Requires="p14">
      <p:transition spd="slow" p14:dur="2000" advTm="32522"/>
    </mc:Choice>
    <mc:Fallback xmlns="">
      <p:transition spd="slow" advTm="3252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lose-up of a document&#10;&#10;Description automatically generated">
            <a:extLst>
              <a:ext uri="{FF2B5EF4-FFF2-40B4-BE49-F238E27FC236}">
                <a16:creationId xmlns:a16="http://schemas.microsoft.com/office/drawing/2014/main" id="{688A5841-883D-794B-04F2-F2D9673657BF}"/>
              </a:ext>
            </a:extLst>
          </p:cNvPr>
          <p:cNvPicPr>
            <a:picLocks noGrp="1" noChangeAspect="1"/>
          </p:cNvPicPr>
          <p:nvPr>
            <p:ph idx="1"/>
          </p:nvPr>
        </p:nvPicPr>
        <p:blipFill>
          <a:blip r:embed="rId3"/>
          <a:stretch>
            <a:fillRect/>
          </a:stretch>
        </p:blipFill>
        <p:spPr>
          <a:xfrm>
            <a:off x="3371851" y="27003"/>
            <a:ext cx="4848224" cy="6298992"/>
          </a:xfrm>
        </p:spPr>
      </p:pic>
      <p:sp>
        <p:nvSpPr>
          <p:cNvPr id="3" name="Title 2">
            <a:extLst>
              <a:ext uri="{FF2B5EF4-FFF2-40B4-BE49-F238E27FC236}">
                <a16:creationId xmlns:a16="http://schemas.microsoft.com/office/drawing/2014/main" id="{8DD6864C-C89C-8B96-D96B-D4A1A6FA0F60}"/>
              </a:ext>
            </a:extLst>
          </p:cNvPr>
          <p:cNvSpPr>
            <a:spLocks noGrp="1"/>
          </p:cNvSpPr>
          <p:nvPr>
            <p:ph type="title"/>
          </p:nvPr>
        </p:nvSpPr>
        <p:spPr>
          <a:xfrm>
            <a:off x="8064346" y="311668"/>
            <a:ext cx="2434729" cy="785612"/>
          </a:xfrm>
        </p:spPr>
        <p:txBody>
          <a:bodyPr>
            <a:normAutofit fontScale="90000"/>
          </a:bodyPr>
          <a:lstStyle/>
          <a:p>
            <a:r>
              <a:rPr lang="en-US" sz="2000" b="0" dirty="0"/>
              <a:t>Affix Employment Specialist card here.</a:t>
            </a:r>
          </a:p>
        </p:txBody>
      </p:sp>
      <p:sp>
        <p:nvSpPr>
          <p:cNvPr id="4" name="Slide Number Placeholder 3">
            <a:extLst>
              <a:ext uri="{FF2B5EF4-FFF2-40B4-BE49-F238E27FC236}">
                <a16:creationId xmlns:a16="http://schemas.microsoft.com/office/drawing/2014/main" id="{C241ABBE-DE42-57DC-0E1B-BACC4F2D7DA2}"/>
              </a:ext>
            </a:extLst>
          </p:cNvPr>
          <p:cNvSpPr>
            <a:spLocks noGrp="1"/>
          </p:cNvSpPr>
          <p:nvPr>
            <p:ph type="sldNum" sz="quarter" idx="12"/>
          </p:nvPr>
        </p:nvSpPr>
        <p:spPr/>
        <p:txBody>
          <a:bodyPr/>
          <a:lstStyle/>
          <a:p>
            <a:fld id="{08E2736C-2116-E547-89C7-B989CAA495DE}" type="slidenum">
              <a:rPr lang="en-US" smtClean="0"/>
              <a:t>12</a:t>
            </a:fld>
            <a:endParaRPr lang="en-US"/>
          </a:p>
        </p:txBody>
      </p:sp>
      <p:sp>
        <p:nvSpPr>
          <p:cNvPr id="2" name="Arrow: Left 1">
            <a:extLst>
              <a:ext uri="{FF2B5EF4-FFF2-40B4-BE49-F238E27FC236}">
                <a16:creationId xmlns:a16="http://schemas.microsoft.com/office/drawing/2014/main" id="{3BB8C756-8DB5-83C1-1EAE-B63AB8475011}"/>
              </a:ext>
            </a:extLst>
          </p:cNvPr>
          <p:cNvSpPr/>
          <p:nvPr/>
        </p:nvSpPr>
        <p:spPr>
          <a:xfrm>
            <a:off x="7713298" y="594305"/>
            <a:ext cx="351048" cy="220337"/>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167432"/>
      </p:ext>
    </p:extLst>
  </p:cSld>
  <p:clrMapOvr>
    <a:masterClrMapping/>
  </p:clrMapOvr>
  <mc:AlternateContent xmlns:mc="http://schemas.openxmlformats.org/markup-compatibility/2006" xmlns:p14="http://schemas.microsoft.com/office/powerpoint/2010/main">
    <mc:Choice Requires="p14">
      <p:transition spd="slow" p14:dur="2000" advTm="18015"/>
    </mc:Choice>
    <mc:Fallback xmlns="">
      <p:transition spd="slow" advTm="1801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9D0C5D-722E-D8D3-C677-505D83982FB3}"/>
              </a:ext>
            </a:extLst>
          </p:cNvPr>
          <p:cNvSpPr>
            <a:spLocks noGrp="1"/>
          </p:cNvSpPr>
          <p:nvPr>
            <p:ph idx="1"/>
          </p:nvPr>
        </p:nvSpPr>
        <p:spPr>
          <a:xfrm>
            <a:off x="457201" y="1023730"/>
            <a:ext cx="11277599" cy="4989444"/>
          </a:xfrm>
        </p:spPr>
        <p:txBody>
          <a:bodyPr vert="horz" lIns="91440" tIns="45720" rIns="91440" bIns="45720" rtlCol="0" anchor="t">
            <a:normAutofit/>
          </a:bodyPr>
          <a:lstStyle/>
          <a:p>
            <a:pPr marL="0" indent="0" fontAlgn="base">
              <a:buNone/>
            </a:pPr>
            <a:r>
              <a:rPr lang="en-US" sz="1800" b="0" i="0" u="none" strike="noStrike" dirty="0">
                <a:solidFill>
                  <a:srgbClr val="000000"/>
                </a:solidFill>
                <a:effectLst/>
                <a:latin typeface="+mj-lt"/>
              </a:rPr>
              <a:t>“This is a “Need for Change Self-Rating Scale” asking you to rate how you feel about working or going back to school. Our agency is committed to helping you with these areas and has an </a:t>
            </a:r>
            <a:r>
              <a:rPr lang="en-US" dirty="0">
                <a:solidFill>
                  <a:srgbClr val="000000"/>
                </a:solidFill>
                <a:latin typeface="+mj-lt"/>
              </a:rPr>
              <a:t>IPS Practitioner </a:t>
            </a:r>
            <a:r>
              <a:rPr lang="en-US" sz="1800" b="0" i="0" u="none" strike="noStrike" dirty="0">
                <a:solidFill>
                  <a:srgbClr val="000000"/>
                </a:solidFill>
                <a:effectLst/>
                <a:latin typeface="+mj-lt"/>
              </a:rPr>
              <a:t>who can assist you with employment or school related goals.</a:t>
            </a:r>
            <a:r>
              <a:rPr lang="en-US" sz="1800" b="0" i="0" dirty="0">
                <a:solidFill>
                  <a:srgbClr val="000000"/>
                </a:solidFill>
                <a:effectLst/>
                <a:latin typeface="+mj-lt"/>
              </a:rPr>
              <a:t>​</a:t>
            </a:r>
            <a:endParaRPr lang="en-US" b="0" i="0" dirty="0">
              <a:solidFill>
                <a:srgbClr val="000000"/>
              </a:solidFill>
              <a:effectLst/>
              <a:latin typeface="+mj-lt"/>
            </a:endParaRPr>
          </a:p>
          <a:p>
            <a:pPr marL="0" indent="0" algn="l" rtl="0" fontAlgn="base">
              <a:buNone/>
            </a:pPr>
            <a:r>
              <a:rPr lang="en-US" sz="1800" b="0" i="0" u="none" strike="noStrike" dirty="0">
                <a:solidFill>
                  <a:srgbClr val="000000"/>
                </a:solidFill>
                <a:effectLst/>
                <a:latin typeface="+mj-lt"/>
              </a:rPr>
              <a:t>It will take you less than 3 minutes to fill out, if you have any questions or would like me to read it to you, I’d be happy to do so. Remember there are no right or wrong answers, and your answers should come totally from you. The scale looks at how much you would like to go to work or school. That may be a lot or a little, depending on how you feel.</a:t>
            </a:r>
            <a:r>
              <a:rPr lang="en-US" sz="1800" b="0" i="0" dirty="0">
                <a:solidFill>
                  <a:srgbClr val="000000"/>
                </a:solidFill>
                <a:effectLst/>
                <a:latin typeface="+mj-lt"/>
              </a:rPr>
              <a:t>​</a:t>
            </a:r>
            <a:endParaRPr lang="en-US" b="0" i="0" dirty="0">
              <a:solidFill>
                <a:srgbClr val="000000"/>
              </a:solidFill>
              <a:effectLst/>
              <a:latin typeface="+mj-lt"/>
            </a:endParaRPr>
          </a:p>
          <a:p>
            <a:pPr marL="0" indent="0" algn="l" rtl="0" fontAlgn="base">
              <a:buNone/>
            </a:pPr>
            <a:r>
              <a:rPr lang="en-US" sz="1800" b="0" i="0" u="none" strike="noStrike" dirty="0">
                <a:solidFill>
                  <a:srgbClr val="000000"/>
                </a:solidFill>
                <a:effectLst/>
                <a:latin typeface="+mj-lt"/>
              </a:rPr>
              <a:t>Many of the consumers that I work with are concerned about how work might impact the benefits they receive. Over the years the Social Security Administration and </a:t>
            </a:r>
            <a:r>
              <a:rPr lang="en-US" sz="1800" b="0" i="0" u="none" strike="noStrike" dirty="0" err="1">
                <a:solidFill>
                  <a:srgbClr val="000000"/>
                </a:solidFill>
                <a:effectLst/>
                <a:latin typeface="+mj-lt"/>
              </a:rPr>
              <a:t>MaineCare</a:t>
            </a:r>
            <a:r>
              <a:rPr lang="en-US" sz="1800" b="0" i="0" u="none" strike="noStrike" dirty="0">
                <a:solidFill>
                  <a:srgbClr val="000000"/>
                </a:solidFill>
                <a:effectLst/>
                <a:latin typeface="+mj-lt"/>
              </a:rPr>
              <a:t> have made changes to rules regarding how work can impact benefits. If you would like to learn more just check the box that says, “I would like to learn more about the impact of work on my benefits” and I’ll connect you with a Benefits Counselor.</a:t>
            </a:r>
            <a:r>
              <a:rPr lang="en-US" sz="1800" b="0" i="0" dirty="0">
                <a:solidFill>
                  <a:srgbClr val="000000"/>
                </a:solidFill>
                <a:effectLst/>
                <a:latin typeface="+mj-lt"/>
              </a:rPr>
              <a:t>​ Knowing the facts about how income impacts benefits will support you to make an informed decision about your future.</a:t>
            </a:r>
            <a:endParaRPr lang="en-US" b="0" i="0" dirty="0">
              <a:solidFill>
                <a:srgbClr val="000000"/>
              </a:solidFill>
              <a:effectLst/>
              <a:latin typeface="+mj-lt"/>
            </a:endParaRPr>
          </a:p>
          <a:p>
            <a:pPr marL="0" indent="0" algn="l" rtl="0" fontAlgn="base">
              <a:buNone/>
            </a:pPr>
            <a:r>
              <a:rPr lang="en-US" sz="1800" b="0" i="0" u="none" strike="noStrike" dirty="0">
                <a:solidFill>
                  <a:srgbClr val="000000"/>
                </a:solidFill>
                <a:effectLst/>
                <a:latin typeface="+mj-lt"/>
              </a:rPr>
              <a:t>We believe that work can aid in your recovery process regardless of your past work experience. Please simply answer the questions based on how you feel today.”</a:t>
            </a:r>
            <a:endParaRPr lang="en-US" b="0" i="0" dirty="0">
              <a:solidFill>
                <a:srgbClr val="000000"/>
              </a:solidFill>
              <a:effectLst/>
              <a:latin typeface="+mj-lt"/>
            </a:endParaRPr>
          </a:p>
          <a:p>
            <a:endParaRPr lang="en-US" dirty="0"/>
          </a:p>
        </p:txBody>
      </p:sp>
      <p:sp>
        <p:nvSpPr>
          <p:cNvPr id="3" name="Title 2">
            <a:extLst>
              <a:ext uri="{FF2B5EF4-FFF2-40B4-BE49-F238E27FC236}">
                <a16:creationId xmlns:a16="http://schemas.microsoft.com/office/drawing/2014/main" id="{C5F2EC68-7AFA-4053-E918-9BD38B48989E}"/>
              </a:ext>
            </a:extLst>
          </p:cNvPr>
          <p:cNvSpPr>
            <a:spLocks noGrp="1"/>
          </p:cNvSpPr>
          <p:nvPr>
            <p:ph type="title"/>
          </p:nvPr>
        </p:nvSpPr>
        <p:spPr/>
        <p:txBody>
          <a:bodyPr>
            <a:normAutofit/>
          </a:bodyPr>
          <a:lstStyle/>
          <a:p>
            <a:r>
              <a:rPr lang="en-US" sz="2400" i="0" u="none" strike="noStrike" dirty="0">
                <a:solidFill>
                  <a:srgbClr val="C00000"/>
                </a:solidFill>
                <a:effectLst/>
                <a:highlight>
                  <a:srgbClr val="F5F5F5"/>
                </a:highlight>
              </a:rPr>
              <a:t>A Sample Script for Case Managers to use when presenting the NFC:</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FD76992D-4477-8252-19A7-8B7AB2CEE15E}"/>
              </a:ext>
            </a:extLst>
          </p:cNvPr>
          <p:cNvSpPr>
            <a:spLocks noGrp="1"/>
          </p:cNvSpPr>
          <p:nvPr>
            <p:ph type="sldNum" sz="quarter" idx="12"/>
          </p:nvPr>
        </p:nvSpPr>
        <p:spPr/>
        <p:txBody>
          <a:bodyPr/>
          <a:lstStyle/>
          <a:p>
            <a:fld id="{08E2736C-2116-E547-89C7-B989CAA495DE}" type="slidenum">
              <a:rPr lang="en-US" smtClean="0"/>
              <a:t>13</a:t>
            </a:fld>
            <a:endParaRPr lang="en-US"/>
          </a:p>
        </p:txBody>
      </p:sp>
    </p:spTree>
    <p:extLst>
      <p:ext uri="{BB962C8B-B14F-4D97-AF65-F5344CB8AC3E}">
        <p14:creationId xmlns:p14="http://schemas.microsoft.com/office/powerpoint/2010/main" val="1246797011"/>
      </p:ext>
    </p:extLst>
  </p:cSld>
  <p:clrMapOvr>
    <a:masterClrMapping/>
  </p:clrMapOvr>
  <mc:AlternateContent xmlns:mc="http://schemas.openxmlformats.org/markup-compatibility/2006" xmlns:p14="http://schemas.microsoft.com/office/powerpoint/2010/main">
    <mc:Choice Requires="p14">
      <p:transition spd="slow" p14:dur="2000" advTm="47259"/>
    </mc:Choice>
    <mc:Fallback xmlns="">
      <p:transition spd="slow" advTm="4725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C693F7-E9EB-1B74-A5A3-E2E8495B60D7}"/>
              </a:ext>
            </a:extLst>
          </p:cNvPr>
          <p:cNvSpPr>
            <a:spLocks noGrp="1"/>
          </p:cNvSpPr>
          <p:nvPr>
            <p:ph idx="1"/>
          </p:nvPr>
        </p:nvSpPr>
        <p:spPr>
          <a:xfrm>
            <a:off x="457200" y="1481389"/>
            <a:ext cx="11277599" cy="4340994"/>
          </a:xfrm>
        </p:spPr>
        <p:txBody>
          <a:bodyPr/>
          <a:lstStyle/>
          <a:p>
            <a:pPr marL="0" indent="0" algn="l" rtl="0" fontAlgn="base">
              <a:buNone/>
            </a:pPr>
            <a:r>
              <a:rPr lang="en-US" sz="2000" b="1" i="0" u="none" strike="noStrike" dirty="0">
                <a:solidFill>
                  <a:srgbClr val="000000"/>
                </a:solidFill>
                <a:effectLst/>
                <a:latin typeface="+mj-lt"/>
              </a:rPr>
              <a:t>Every</a:t>
            </a:r>
            <a:r>
              <a:rPr lang="en-US" sz="2000" b="0" i="0" u="none" strike="noStrike" dirty="0">
                <a:solidFill>
                  <a:srgbClr val="000000"/>
                </a:solidFill>
                <a:effectLst/>
                <a:latin typeface="+mj-lt"/>
              </a:rPr>
              <a:t> case manager is required to do the NFC with all Section 17/92 clients</a:t>
            </a:r>
            <a:r>
              <a:rPr lang="en-US" sz="2000" b="0" i="0" dirty="0">
                <a:solidFill>
                  <a:srgbClr val="000000"/>
                </a:solidFill>
                <a:effectLst/>
                <a:latin typeface="+mj-lt"/>
              </a:rPr>
              <a:t>​</a:t>
            </a:r>
          </a:p>
          <a:p>
            <a:pPr marL="0" indent="0" algn="l" rtl="0" fontAlgn="base">
              <a:buNone/>
            </a:pPr>
            <a:endParaRPr lang="en-US" sz="2000" b="0" i="0" u="none" strike="noStrike" dirty="0">
              <a:solidFill>
                <a:srgbClr val="000000"/>
              </a:solidFill>
              <a:effectLst/>
              <a:latin typeface="+mj-lt"/>
            </a:endParaRPr>
          </a:p>
          <a:p>
            <a:pPr marL="0" indent="0" algn="l" rtl="0" fontAlgn="base">
              <a:buNone/>
            </a:pPr>
            <a:r>
              <a:rPr lang="en-US" sz="2000" b="0" i="0" u="none" strike="noStrike" dirty="0">
                <a:solidFill>
                  <a:srgbClr val="000000"/>
                </a:solidFill>
                <a:effectLst/>
                <a:latin typeface="+mj-lt"/>
              </a:rPr>
              <a:t>See below for language in your agency’s agreement with </a:t>
            </a:r>
            <a:r>
              <a:rPr lang="en-US" sz="2000" dirty="0">
                <a:solidFill>
                  <a:srgbClr val="000000"/>
                </a:solidFill>
                <a:latin typeface="+mj-lt"/>
              </a:rPr>
              <a:t>MaineHealth Vocational Services</a:t>
            </a:r>
            <a:endParaRPr lang="en-US" sz="2000" b="0" i="0" dirty="0">
              <a:solidFill>
                <a:srgbClr val="000000"/>
              </a:solidFill>
              <a:effectLst/>
              <a:latin typeface="+mj-lt"/>
            </a:endParaRPr>
          </a:p>
          <a:p>
            <a:pPr marL="0" indent="0">
              <a:buNone/>
            </a:pPr>
            <a:endParaRPr lang="en-US" dirty="0"/>
          </a:p>
        </p:txBody>
      </p:sp>
      <p:sp>
        <p:nvSpPr>
          <p:cNvPr id="3" name="Title 2">
            <a:extLst>
              <a:ext uri="{FF2B5EF4-FFF2-40B4-BE49-F238E27FC236}">
                <a16:creationId xmlns:a16="http://schemas.microsoft.com/office/drawing/2014/main" id="{89DC7140-B246-EC27-184B-DBDD8C16C111}"/>
              </a:ext>
            </a:extLst>
          </p:cNvPr>
          <p:cNvSpPr>
            <a:spLocks noGrp="1"/>
          </p:cNvSpPr>
          <p:nvPr>
            <p:ph type="title"/>
          </p:nvPr>
        </p:nvSpPr>
        <p:spPr>
          <a:xfrm>
            <a:off x="457200" y="274320"/>
            <a:ext cx="11277600" cy="1059180"/>
          </a:xfrm>
        </p:spPr>
        <p:txBody>
          <a:bodyPr/>
          <a:lstStyle/>
          <a:p>
            <a:r>
              <a:rPr lang="en-US" sz="2800" i="0" u="none" strike="noStrike" dirty="0">
                <a:solidFill>
                  <a:srgbClr val="C00000"/>
                </a:solidFill>
                <a:effectLst/>
              </a:rPr>
              <a:t>Helpful Hints: </a:t>
            </a:r>
            <a:r>
              <a:rPr lang="en-US" sz="1800" i="0" u="none" strike="noStrike" dirty="0">
                <a:solidFill>
                  <a:srgbClr val="9E1B34"/>
                </a:solidFill>
                <a:effectLst/>
              </a:rPr>
              <a:t> </a:t>
            </a:r>
            <a:endParaRPr lang="en-US" dirty="0"/>
          </a:p>
        </p:txBody>
      </p:sp>
      <p:sp>
        <p:nvSpPr>
          <p:cNvPr id="4" name="Slide Number Placeholder 3">
            <a:extLst>
              <a:ext uri="{FF2B5EF4-FFF2-40B4-BE49-F238E27FC236}">
                <a16:creationId xmlns:a16="http://schemas.microsoft.com/office/drawing/2014/main" id="{3F63F293-F337-1005-57F7-2B3184BE41CE}"/>
              </a:ext>
            </a:extLst>
          </p:cNvPr>
          <p:cNvSpPr>
            <a:spLocks noGrp="1"/>
          </p:cNvSpPr>
          <p:nvPr>
            <p:ph type="sldNum" sz="quarter" idx="12"/>
          </p:nvPr>
        </p:nvSpPr>
        <p:spPr/>
        <p:txBody>
          <a:bodyPr/>
          <a:lstStyle/>
          <a:p>
            <a:fld id="{08E2736C-2116-E547-89C7-B989CAA495DE}" type="slidenum">
              <a:rPr lang="en-US" smtClean="0"/>
              <a:t>14</a:t>
            </a:fld>
            <a:endParaRPr lang="en-US"/>
          </a:p>
        </p:txBody>
      </p:sp>
      <p:pic>
        <p:nvPicPr>
          <p:cNvPr id="1026" name="Picture 2" descr="A close-up of a text&#10;&#10;Description automatically generated">
            <a:extLst>
              <a:ext uri="{FF2B5EF4-FFF2-40B4-BE49-F238E27FC236}">
                <a16:creationId xmlns:a16="http://schemas.microsoft.com/office/drawing/2014/main" id="{0923A3BA-F97E-FEE5-945D-546D2F15C9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2149" y="3228975"/>
            <a:ext cx="82677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964983"/>
      </p:ext>
    </p:extLst>
  </p:cSld>
  <p:clrMapOvr>
    <a:masterClrMapping/>
  </p:clrMapOvr>
  <mc:AlternateContent xmlns:mc="http://schemas.openxmlformats.org/markup-compatibility/2006" xmlns:p14="http://schemas.microsoft.com/office/powerpoint/2010/main">
    <mc:Choice Requires="p14">
      <p:transition spd="slow" p14:dur="2000" advTm="89319"/>
    </mc:Choice>
    <mc:Fallback xmlns="">
      <p:transition spd="slow" advTm="8931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C61FC9-E0AD-07C6-3B76-41FD9DE724EA}"/>
              </a:ext>
            </a:extLst>
          </p:cNvPr>
          <p:cNvSpPr>
            <a:spLocks noGrp="1"/>
          </p:cNvSpPr>
          <p:nvPr>
            <p:ph idx="1"/>
          </p:nvPr>
        </p:nvSpPr>
        <p:spPr/>
        <p:txBody>
          <a:bodyPr vert="horz" lIns="91440" tIns="45720" rIns="91440" bIns="45720" rtlCol="0" anchor="t">
            <a:normAutofit/>
          </a:bodyPr>
          <a:lstStyle/>
          <a:p>
            <a:pPr marL="0" indent="0" fontAlgn="base">
              <a:buNone/>
            </a:pPr>
            <a:r>
              <a:rPr lang="en-US" sz="2000" dirty="0">
                <a:solidFill>
                  <a:srgbClr val="000000"/>
                </a:solidFill>
              </a:rPr>
              <a:t>Employment Specialist receives</a:t>
            </a:r>
            <a:r>
              <a:rPr lang="en-US" sz="2000" b="0" i="0" u="none" strike="noStrike" dirty="0">
                <a:solidFill>
                  <a:srgbClr val="000000"/>
                </a:solidFill>
                <a:effectLst/>
              </a:rPr>
              <a:t> </a:t>
            </a:r>
            <a:r>
              <a:rPr lang="en-US" sz="2000" b="1" i="0" u="none" strike="noStrike" dirty="0">
                <a:solidFill>
                  <a:srgbClr val="000000"/>
                </a:solidFill>
                <a:effectLst/>
              </a:rPr>
              <a:t>all completed NFCs</a:t>
            </a:r>
            <a:r>
              <a:rPr lang="en-US" sz="2000" b="0" i="0" dirty="0">
                <a:solidFill>
                  <a:srgbClr val="000000"/>
                </a:solidFill>
                <a:effectLst/>
              </a:rPr>
              <a:t>​</a:t>
            </a:r>
          </a:p>
          <a:p>
            <a:pPr marL="0" indent="0" algn="l" rtl="0" fontAlgn="base">
              <a:buNone/>
            </a:pPr>
            <a:r>
              <a:rPr lang="en-US" sz="2000" b="0" i="0" u="none" strike="noStrike" dirty="0" err="1">
                <a:solidFill>
                  <a:srgbClr val="000000"/>
                </a:solidFill>
                <a:effectLst/>
              </a:rPr>
              <a:t>MaineHealth</a:t>
            </a:r>
            <a:r>
              <a:rPr lang="en-US" sz="2000" b="0" i="0" u="none" strike="noStrike" dirty="0">
                <a:solidFill>
                  <a:srgbClr val="000000"/>
                </a:solidFill>
                <a:effectLst/>
              </a:rPr>
              <a:t> Vocational Services reports to DHHS quarterly on all NFCs received and their answers</a:t>
            </a:r>
            <a:r>
              <a:rPr lang="en-US" sz="2000" b="0" i="0" dirty="0">
                <a:solidFill>
                  <a:srgbClr val="000000"/>
                </a:solidFill>
                <a:effectLst/>
              </a:rPr>
              <a:t>​</a:t>
            </a:r>
            <a:endParaRPr lang="en-US" sz="2000" b="0" i="0" dirty="0">
              <a:solidFill>
                <a:srgbClr val="000000"/>
              </a:solidFill>
              <a:effectLst/>
              <a:ea typeface="Noto Sans"/>
              <a:cs typeface="Noto Sans"/>
            </a:endParaRPr>
          </a:p>
          <a:p>
            <a:pPr marL="0" indent="0" fontAlgn="base">
              <a:buNone/>
            </a:pPr>
            <a:r>
              <a:rPr lang="en-US" sz="2000" dirty="0">
                <a:solidFill>
                  <a:srgbClr val="000000"/>
                </a:solidFill>
              </a:rPr>
              <a:t>Employment Specialist</a:t>
            </a:r>
            <a:r>
              <a:rPr lang="en-US" sz="2000" b="0" i="0" u="none" strike="noStrike" dirty="0">
                <a:solidFill>
                  <a:srgbClr val="000000"/>
                </a:solidFill>
                <a:effectLst/>
              </a:rPr>
              <a:t> is required to carry a caseload of </a:t>
            </a:r>
            <a:r>
              <a:rPr lang="en-US" sz="2000" dirty="0">
                <a:solidFill>
                  <a:srgbClr val="000000"/>
                </a:solidFill>
              </a:rPr>
              <a:t>20</a:t>
            </a:r>
            <a:r>
              <a:rPr lang="en-US" sz="2000" b="0" i="0" u="none" strike="noStrike" dirty="0">
                <a:solidFill>
                  <a:srgbClr val="000000"/>
                </a:solidFill>
                <a:effectLst/>
              </a:rPr>
              <a:t> </a:t>
            </a:r>
            <a:r>
              <a:rPr lang="en-US" sz="2000" dirty="0">
                <a:solidFill>
                  <a:srgbClr val="000000"/>
                </a:solidFill>
              </a:rPr>
              <a:t>clients</a:t>
            </a:r>
            <a:r>
              <a:rPr lang="en-US" sz="2000" b="0" i="0" u="none" strike="noStrike" dirty="0">
                <a:solidFill>
                  <a:srgbClr val="000000"/>
                </a:solidFill>
                <a:effectLst/>
              </a:rPr>
              <a:t> consisting of those with:</a:t>
            </a:r>
            <a:r>
              <a:rPr lang="en-US" sz="2000" b="0" i="0" dirty="0">
                <a:solidFill>
                  <a:srgbClr val="000000"/>
                </a:solidFill>
                <a:effectLst/>
              </a:rPr>
              <a:t>​</a:t>
            </a:r>
            <a:endParaRPr lang="en-US" sz="2000" b="0" i="0" dirty="0">
              <a:solidFill>
                <a:srgbClr val="000000"/>
              </a:solidFill>
              <a:effectLst/>
              <a:ea typeface="Noto Sans"/>
              <a:cs typeface="Noto Sans"/>
            </a:endParaRPr>
          </a:p>
          <a:p>
            <a:pPr marL="0" indent="0" algn="l" rtl="0" fontAlgn="base">
              <a:buNone/>
            </a:pPr>
            <a:r>
              <a:rPr lang="en-US" sz="2000" b="0" i="0" u="none" strike="noStrike" dirty="0">
                <a:solidFill>
                  <a:srgbClr val="000000"/>
                </a:solidFill>
                <a:effectLst/>
              </a:rPr>
              <a:t>        an </a:t>
            </a:r>
            <a:r>
              <a:rPr lang="en-US" sz="2000" b="0" i="0" dirty="0">
                <a:solidFill>
                  <a:srgbClr val="000000"/>
                </a:solidFill>
                <a:effectLst/>
              </a:rPr>
              <a:t>URGENT NEED </a:t>
            </a:r>
            <a:r>
              <a:rPr lang="en-US" sz="2000" b="0" i="0" u="none" strike="noStrike" dirty="0">
                <a:solidFill>
                  <a:srgbClr val="000000"/>
                </a:solidFill>
                <a:effectLst/>
              </a:rPr>
              <a:t>for change, </a:t>
            </a:r>
            <a:r>
              <a:rPr lang="en-US" sz="2000" b="0" i="0" dirty="0">
                <a:solidFill>
                  <a:srgbClr val="000000"/>
                </a:solidFill>
                <a:effectLst/>
              </a:rPr>
              <a:t>​</a:t>
            </a:r>
            <a:endParaRPr lang="en-US" sz="2000" b="0" i="0" dirty="0">
              <a:solidFill>
                <a:srgbClr val="000000"/>
              </a:solidFill>
              <a:effectLst/>
              <a:ea typeface="Noto Sans"/>
              <a:cs typeface="Noto Sans"/>
            </a:endParaRPr>
          </a:p>
          <a:p>
            <a:pPr marL="0" indent="0" algn="l" rtl="0" fontAlgn="base">
              <a:buNone/>
            </a:pPr>
            <a:r>
              <a:rPr lang="en-US" sz="2000" b="0" i="0" u="none" strike="noStrike" dirty="0">
                <a:solidFill>
                  <a:srgbClr val="000000"/>
                </a:solidFill>
                <a:effectLst/>
              </a:rPr>
              <a:t>        followed by those with a </a:t>
            </a:r>
            <a:r>
              <a:rPr lang="en-US" sz="2000" b="0" i="0" dirty="0">
                <a:solidFill>
                  <a:srgbClr val="000000"/>
                </a:solidFill>
                <a:effectLst/>
              </a:rPr>
              <a:t>STRONG NEED </a:t>
            </a:r>
            <a:r>
              <a:rPr lang="en-US" sz="2000" b="0" i="0" u="none" strike="noStrike" dirty="0">
                <a:solidFill>
                  <a:srgbClr val="000000"/>
                </a:solidFill>
                <a:effectLst/>
              </a:rPr>
              <a:t>for change </a:t>
            </a:r>
            <a:r>
              <a:rPr lang="en-US" sz="2000" b="0" i="0" dirty="0">
                <a:solidFill>
                  <a:srgbClr val="000000"/>
                </a:solidFill>
                <a:effectLst/>
              </a:rPr>
              <a:t>​</a:t>
            </a:r>
            <a:endParaRPr lang="en-US" sz="2000" b="0" i="0" dirty="0">
              <a:solidFill>
                <a:srgbClr val="000000"/>
              </a:solidFill>
              <a:effectLst/>
              <a:ea typeface="Noto Sans"/>
              <a:cs typeface="Noto Sans"/>
            </a:endParaRPr>
          </a:p>
          <a:p>
            <a:pPr marL="0" indent="0" algn="l" rtl="0" fontAlgn="base">
              <a:buNone/>
            </a:pPr>
            <a:r>
              <a:rPr lang="en-US" sz="2000" b="0" i="0" u="none" strike="noStrike" dirty="0">
                <a:solidFill>
                  <a:srgbClr val="000000"/>
                </a:solidFill>
                <a:effectLst/>
              </a:rPr>
              <a:t>        regarding </a:t>
            </a:r>
            <a:r>
              <a:rPr lang="en-US" sz="2000" b="0" i="0" dirty="0">
                <a:solidFill>
                  <a:srgbClr val="000000"/>
                </a:solidFill>
                <a:effectLst/>
              </a:rPr>
              <a:t>EMPLOYMENT</a:t>
            </a:r>
            <a:r>
              <a:rPr lang="en-US" sz="2000" b="0" i="0" u="none" strike="noStrike" dirty="0">
                <a:solidFill>
                  <a:srgbClr val="000000"/>
                </a:solidFill>
                <a:effectLst/>
              </a:rPr>
              <a:t> (before educational goals)</a:t>
            </a:r>
            <a:endParaRPr lang="en-US" sz="2000" b="0" i="0" dirty="0">
              <a:solidFill>
                <a:srgbClr val="000000"/>
              </a:solidFill>
              <a:effectLst/>
              <a:ea typeface="Noto Sans"/>
              <a:cs typeface="Noto Sans"/>
            </a:endParaRPr>
          </a:p>
          <a:p>
            <a:endParaRPr lang="en-US"/>
          </a:p>
        </p:txBody>
      </p:sp>
      <p:sp>
        <p:nvSpPr>
          <p:cNvPr id="3" name="Title 2">
            <a:extLst>
              <a:ext uri="{FF2B5EF4-FFF2-40B4-BE49-F238E27FC236}">
                <a16:creationId xmlns:a16="http://schemas.microsoft.com/office/drawing/2014/main" id="{138DDAFE-C25D-4AC1-2107-B76DD74D1814}"/>
              </a:ext>
            </a:extLst>
          </p:cNvPr>
          <p:cNvSpPr>
            <a:spLocks noGrp="1"/>
          </p:cNvSpPr>
          <p:nvPr>
            <p:ph type="title"/>
          </p:nvPr>
        </p:nvSpPr>
        <p:spPr/>
        <p:txBody>
          <a:bodyPr>
            <a:normAutofit/>
          </a:bodyPr>
          <a:lstStyle/>
          <a:p>
            <a:r>
              <a:rPr lang="en-US" sz="2800" i="0" u="none" strike="noStrike" dirty="0">
                <a:solidFill>
                  <a:srgbClr val="C00000"/>
                </a:solidFill>
                <a:effectLst/>
              </a:rPr>
              <a:t>Helpful hints (</a:t>
            </a:r>
            <a:r>
              <a:rPr lang="en-US" sz="2800" i="0" u="none" strike="noStrike" dirty="0" err="1">
                <a:solidFill>
                  <a:srgbClr val="C00000"/>
                </a:solidFill>
                <a:effectLst/>
              </a:rPr>
              <a:t>con’t</a:t>
            </a:r>
            <a:r>
              <a:rPr lang="en-US" sz="2800" i="0" u="none" strike="noStrike" dirty="0">
                <a:solidFill>
                  <a:srgbClr val="C00000"/>
                </a:solidFill>
                <a:effectLst/>
              </a:rPr>
              <a:t>)</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027C70B8-8F35-98FA-1BF5-5CE9807250D8}"/>
              </a:ext>
            </a:extLst>
          </p:cNvPr>
          <p:cNvSpPr>
            <a:spLocks noGrp="1"/>
          </p:cNvSpPr>
          <p:nvPr>
            <p:ph type="sldNum" sz="quarter" idx="12"/>
          </p:nvPr>
        </p:nvSpPr>
        <p:spPr/>
        <p:txBody>
          <a:bodyPr/>
          <a:lstStyle/>
          <a:p>
            <a:fld id="{08E2736C-2116-E547-89C7-B989CAA495DE}" type="slidenum">
              <a:rPr lang="en-US" smtClean="0"/>
              <a:t>15</a:t>
            </a:fld>
            <a:endParaRPr lang="en-US"/>
          </a:p>
        </p:txBody>
      </p:sp>
    </p:spTree>
    <p:extLst>
      <p:ext uri="{BB962C8B-B14F-4D97-AF65-F5344CB8AC3E}">
        <p14:creationId xmlns:p14="http://schemas.microsoft.com/office/powerpoint/2010/main" val="4029727613"/>
      </p:ext>
    </p:extLst>
  </p:cSld>
  <p:clrMapOvr>
    <a:masterClrMapping/>
  </p:clrMapOvr>
  <mc:AlternateContent xmlns:mc="http://schemas.openxmlformats.org/markup-compatibility/2006" xmlns:p14="http://schemas.microsoft.com/office/powerpoint/2010/main">
    <mc:Choice Requires="p14">
      <p:transition spd="slow" p14:dur="2000" advTm="127623"/>
    </mc:Choice>
    <mc:Fallback xmlns="">
      <p:transition spd="slow" advTm="127623"/>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0C33EC-F4CC-FDBA-B33D-D8B8E782FC14}"/>
              </a:ext>
            </a:extLst>
          </p:cNvPr>
          <p:cNvSpPr>
            <a:spLocks noGrp="1"/>
          </p:cNvSpPr>
          <p:nvPr>
            <p:ph idx="1"/>
          </p:nvPr>
        </p:nvSpPr>
        <p:spPr/>
        <p:txBody>
          <a:bodyPr vert="horz" lIns="91440" tIns="45720" rIns="91440" bIns="45720" rtlCol="0" anchor="t">
            <a:normAutofit/>
          </a:bodyPr>
          <a:lstStyle/>
          <a:p>
            <a:pPr marL="0" indent="0">
              <a:buNone/>
            </a:pPr>
            <a:r>
              <a:rPr lang="en-US" dirty="0"/>
              <a:t>Job seekers are eligible to work with the CES Employment Specialist when they meet the following criteria:</a:t>
            </a:r>
          </a:p>
          <a:p>
            <a:r>
              <a:rPr lang="en-US" dirty="0" err="1"/>
              <a:t>MaineCare</a:t>
            </a:r>
            <a:r>
              <a:rPr lang="en-US" dirty="0"/>
              <a:t> Section 17 or </a:t>
            </a:r>
            <a:r>
              <a:rPr lang="en-US" dirty="0" err="1"/>
              <a:t>MaineCare</a:t>
            </a:r>
            <a:r>
              <a:rPr lang="en-US" dirty="0"/>
              <a:t> Section 92</a:t>
            </a:r>
          </a:p>
          <a:p>
            <a:r>
              <a:rPr lang="en-US" dirty="0"/>
              <a:t>Locus score of 17 or higher</a:t>
            </a:r>
          </a:p>
          <a:p>
            <a:r>
              <a:rPr lang="en-US" dirty="0"/>
              <a:t>High or Urgent ‘Need for Change”</a:t>
            </a:r>
          </a:p>
          <a:p>
            <a:endParaRPr lang="en-US" dirty="0"/>
          </a:p>
        </p:txBody>
      </p:sp>
      <p:sp>
        <p:nvSpPr>
          <p:cNvPr id="3" name="Title 2">
            <a:extLst>
              <a:ext uri="{FF2B5EF4-FFF2-40B4-BE49-F238E27FC236}">
                <a16:creationId xmlns:a16="http://schemas.microsoft.com/office/drawing/2014/main" id="{20F0B700-E1DF-82FB-E406-BC32C24A0155}"/>
              </a:ext>
            </a:extLst>
          </p:cNvPr>
          <p:cNvSpPr>
            <a:spLocks noGrp="1"/>
          </p:cNvSpPr>
          <p:nvPr>
            <p:ph type="title"/>
          </p:nvPr>
        </p:nvSpPr>
        <p:spPr/>
        <p:txBody>
          <a:bodyPr/>
          <a:lstStyle/>
          <a:p>
            <a:r>
              <a:rPr lang="en-US" dirty="0"/>
              <a:t>Eligibility for the CES Project: </a:t>
            </a:r>
          </a:p>
        </p:txBody>
      </p:sp>
      <p:sp>
        <p:nvSpPr>
          <p:cNvPr id="4" name="Slide Number Placeholder 3">
            <a:extLst>
              <a:ext uri="{FF2B5EF4-FFF2-40B4-BE49-F238E27FC236}">
                <a16:creationId xmlns:a16="http://schemas.microsoft.com/office/drawing/2014/main" id="{88266EFE-8B0C-1F8F-AFBA-4ED78048902D}"/>
              </a:ext>
            </a:extLst>
          </p:cNvPr>
          <p:cNvSpPr>
            <a:spLocks noGrp="1"/>
          </p:cNvSpPr>
          <p:nvPr>
            <p:ph type="sldNum" sz="quarter" idx="12"/>
          </p:nvPr>
        </p:nvSpPr>
        <p:spPr/>
        <p:txBody>
          <a:bodyPr/>
          <a:lstStyle/>
          <a:p>
            <a:fld id="{08E2736C-2116-E547-89C7-B989CAA495DE}" type="slidenum">
              <a:rPr lang="en-US" smtClean="0"/>
              <a:t>16</a:t>
            </a:fld>
            <a:endParaRPr lang="en-US"/>
          </a:p>
        </p:txBody>
      </p:sp>
    </p:spTree>
    <p:extLst>
      <p:ext uri="{BB962C8B-B14F-4D97-AF65-F5344CB8AC3E}">
        <p14:creationId xmlns:p14="http://schemas.microsoft.com/office/powerpoint/2010/main" val="1993508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8DD191-C519-40E9-E972-7FDB3B558C55}"/>
              </a:ext>
            </a:extLst>
          </p:cNvPr>
          <p:cNvSpPr>
            <a:spLocks noGrp="1"/>
          </p:cNvSpPr>
          <p:nvPr>
            <p:ph type="title"/>
          </p:nvPr>
        </p:nvSpPr>
        <p:spPr>
          <a:xfrm>
            <a:off x="457200" y="274320"/>
            <a:ext cx="11277600" cy="822960"/>
          </a:xfrm>
        </p:spPr>
        <p:txBody>
          <a:bodyPr anchor="ctr">
            <a:normAutofit fontScale="90000"/>
          </a:bodyPr>
          <a:lstStyle/>
          <a:p>
            <a:pPr marL="0" indent="0">
              <a:buNone/>
            </a:pPr>
            <a:endParaRPr lang="en-US" sz="1500" b="0" i="0" u="none" strike="noStrike">
              <a:effectLst/>
              <a:highlight>
                <a:srgbClr val="F5F5F5"/>
              </a:highlight>
            </a:endParaRPr>
          </a:p>
          <a:p>
            <a:pPr marL="0" indent="0" algn="ctr">
              <a:buNone/>
            </a:pPr>
            <a:endParaRPr lang="en-US" b="0"/>
          </a:p>
          <a:p>
            <a:pPr marL="0" indent="0" algn="ctr">
              <a:buNone/>
            </a:pPr>
            <a:r>
              <a:rPr lang="en-US" b="0" i="0" u="none" strike="noStrike">
                <a:effectLst/>
              </a:rPr>
              <a:t>FAQs and Troubleshooting</a:t>
            </a:r>
            <a:endParaRPr lang="en-US" b="0" i="0">
              <a:effectLst/>
            </a:endParaRPr>
          </a:p>
          <a:p>
            <a:endParaRPr lang="en-US" sz="1500"/>
          </a:p>
        </p:txBody>
      </p:sp>
      <p:sp>
        <p:nvSpPr>
          <p:cNvPr id="4" name="Slide Number Placeholder 3">
            <a:extLst>
              <a:ext uri="{FF2B5EF4-FFF2-40B4-BE49-F238E27FC236}">
                <a16:creationId xmlns:a16="http://schemas.microsoft.com/office/drawing/2014/main" id="{803005C6-4892-2027-1265-B5CF80372BE2}"/>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17</a:t>
            </a:fld>
            <a:endParaRPr lang="en-US"/>
          </a:p>
        </p:txBody>
      </p:sp>
      <p:pic>
        <p:nvPicPr>
          <p:cNvPr id="7" name="Picture 6" descr="A group of people sitting around a table&#10;&#10;Description automatically generated">
            <a:extLst>
              <a:ext uri="{FF2B5EF4-FFF2-40B4-BE49-F238E27FC236}">
                <a16:creationId xmlns:a16="http://schemas.microsoft.com/office/drawing/2014/main" id="{9233DFF6-FFCE-7F04-299C-4D340CFA3417}"/>
              </a:ext>
            </a:extLst>
          </p:cNvPr>
          <p:cNvPicPr>
            <a:picLocks noChangeAspect="1"/>
          </p:cNvPicPr>
          <p:nvPr/>
        </p:nvPicPr>
        <p:blipFill>
          <a:blip r:embed="rId2"/>
          <a:stretch>
            <a:fillRect/>
          </a:stretch>
        </p:blipFill>
        <p:spPr>
          <a:xfrm>
            <a:off x="2552700" y="1280046"/>
            <a:ext cx="6838950" cy="4474437"/>
          </a:xfrm>
          <a:prstGeom prst="rect">
            <a:avLst/>
          </a:prstGeom>
        </p:spPr>
      </p:pic>
    </p:spTree>
    <p:extLst>
      <p:ext uri="{BB962C8B-B14F-4D97-AF65-F5344CB8AC3E}">
        <p14:creationId xmlns:p14="http://schemas.microsoft.com/office/powerpoint/2010/main" val="3268910072"/>
      </p:ext>
    </p:extLst>
  </p:cSld>
  <p:clrMapOvr>
    <a:masterClrMapping/>
  </p:clrMapOvr>
  <mc:AlternateContent xmlns:mc="http://schemas.openxmlformats.org/markup-compatibility/2006" xmlns:p14="http://schemas.microsoft.com/office/powerpoint/2010/main">
    <mc:Choice Requires="p14">
      <p:transition spd="slow" p14:dur="2000" advTm="6296"/>
    </mc:Choice>
    <mc:Fallback xmlns="">
      <p:transition spd="slow" advTm="6296"/>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1AEFD3-FC20-44E5-512B-2DB153C4DD98}"/>
              </a:ext>
            </a:extLst>
          </p:cNvPr>
          <p:cNvSpPr>
            <a:spLocks noGrp="1"/>
          </p:cNvSpPr>
          <p:nvPr>
            <p:ph idx="1"/>
          </p:nvPr>
        </p:nvSpPr>
        <p:spPr>
          <a:xfrm>
            <a:off x="457201" y="1283516"/>
            <a:ext cx="11277599" cy="5072834"/>
          </a:xfrm>
        </p:spPr>
        <p:txBody>
          <a:bodyPr vert="horz" lIns="91440" tIns="45720" rIns="91440" bIns="45720" rtlCol="0" anchor="t">
            <a:normAutofit fontScale="55000" lnSpcReduction="20000"/>
          </a:bodyPr>
          <a:lstStyle/>
          <a:p>
            <a:pPr marL="0" indent="0" algn="l" rtl="0" fontAlgn="base">
              <a:buNone/>
            </a:pPr>
            <a:r>
              <a:rPr lang="en-US" sz="3300" b="0" i="0" u="none" strike="noStrike" dirty="0">
                <a:solidFill>
                  <a:srgbClr val="000000"/>
                </a:solidFill>
                <a:effectLst/>
                <a:latin typeface="+mj-lt"/>
              </a:rPr>
              <a:t>Continue doing NFCs, no matter what!  </a:t>
            </a:r>
            <a:r>
              <a:rPr lang="en-US" sz="3300" b="0" i="0" dirty="0">
                <a:solidFill>
                  <a:srgbClr val="000000"/>
                </a:solidFill>
                <a:effectLst/>
                <a:latin typeface="+mj-lt"/>
              </a:rPr>
              <a:t>​</a:t>
            </a:r>
          </a:p>
          <a:p>
            <a:pPr marL="0" indent="0" algn="l" rtl="0" fontAlgn="base">
              <a:buNone/>
            </a:pPr>
            <a:r>
              <a:rPr lang="en-US" sz="3300" b="0" i="0" u="none" strike="noStrike" dirty="0">
                <a:solidFill>
                  <a:srgbClr val="000000"/>
                </a:solidFill>
                <a:effectLst/>
                <a:latin typeface="+mj-lt"/>
              </a:rPr>
              <a:t>Your most urgent NFC clients can be passed to the CES</a:t>
            </a:r>
            <a:r>
              <a:rPr lang="en-US" sz="3300" dirty="0">
                <a:solidFill>
                  <a:srgbClr val="000000"/>
                </a:solidFill>
                <a:latin typeface="+mj-lt"/>
              </a:rPr>
              <a:t>/IPS</a:t>
            </a:r>
            <a:r>
              <a:rPr lang="en-US" sz="3300" b="0" i="0" u="none" strike="noStrike" dirty="0">
                <a:solidFill>
                  <a:srgbClr val="000000"/>
                </a:solidFill>
                <a:effectLst/>
                <a:latin typeface="+mj-lt"/>
              </a:rPr>
              <a:t> Supervisor for immediate assistance. </a:t>
            </a:r>
            <a:r>
              <a:rPr lang="en-US" sz="3300" b="0" i="0" dirty="0">
                <a:solidFill>
                  <a:srgbClr val="000000"/>
                </a:solidFill>
                <a:effectLst/>
                <a:latin typeface="+mj-lt"/>
              </a:rPr>
              <a:t>​</a:t>
            </a:r>
            <a:endParaRPr lang="en-US" sz="3300" b="0" i="0" dirty="0">
              <a:solidFill>
                <a:srgbClr val="000000"/>
              </a:solidFill>
              <a:effectLst/>
              <a:latin typeface="+mj-lt"/>
              <a:ea typeface="Noto Sans"/>
              <a:cs typeface="Noto Sans"/>
            </a:endParaRPr>
          </a:p>
          <a:p>
            <a:pPr marL="0" indent="0" fontAlgn="base">
              <a:buNone/>
            </a:pPr>
            <a:r>
              <a:rPr lang="en-US" sz="3300" b="0" i="0" u="none" strike="noStrike" dirty="0">
                <a:solidFill>
                  <a:srgbClr val="000000"/>
                </a:solidFill>
                <a:effectLst/>
                <a:latin typeface="+mj-lt"/>
              </a:rPr>
              <a:t>You and your agency can continue to connect your clients to job seeking resources such at DOL Vocational Rehabilitation while we advertise for a new </a:t>
            </a:r>
            <a:r>
              <a:rPr lang="en-US" sz="3300" dirty="0">
                <a:solidFill>
                  <a:srgbClr val="000000"/>
                </a:solidFill>
                <a:latin typeface="+mj-lt"/>
              </a:rPr>
              <a:t>IPS Practitioner</a:t>
            </a:r>
            <a:r>
              <a:rPr lang="en-US" sz="3300" b="0" i="0" u="none" strike="noStrike" dirty="0">
                <a:solidFill>
                  <a:srgbClr val="000000"/>
                </a:solidFill>
                <a:effectLst/>
                <a:latin typeface="+mj-lt"/>
              </a:rPr>
              <a:t>.  </a:t>
            </a:r>
            <a:r>
              <a:rPr lang="en-US" sz="3300" b="0" i="0" u="none" strike="noStrike" dirty="0" err="1">
                <a:solidFill>
                  <a:srgbClr val="000000"/>
                </a:solidFill>
                <a:effectLst/>
                <a:latin typeface="+mj-lt"/>
              </a:rPr>
              <a:t>MaineCare</a:t>
            </a:r>
            <a:r>
              <a:rPr lang="en-US" sz="3300" b="0" i="0" u="none" strike="noStrike" dirty="0">
                <a:solidFill>
                  <a:srgbClr val="000000"/>
                </a:solidFill>
                <a:effectLst/>
                <a:latin typeface="+mj-lt"/>
              </a:rPr>
              <a:t> allows for case managers to support consumers with career exploration – consider taking your client to the closest </a:t>
            </a:r>
            <a:r>
              <a:rPr lang="en-US" sz="3300" b="0" i="0" u="none" strike="noStrike" dirty="0" err="1">
                <a:solidFill>
                  <a:srgbClr val="000000"/>
                </a:solidFill>
                <a:effectLst/>
                <a:latin typeface="+mj-lt"/>
              </a:rPr>
              <a:t>CareerCenter</a:t>
            </a:r>
            <a:r>
              <a:rPr lang="en-US" sz="3300" b="0" i="0" u="none" strike="noStrike" dirty="0">
                <a:solidFill>
                  <a:srgbClr val="000000"/>
                </a:solidFill>
                <a:effectLst/>
                <a:latin typeface="+mj-lt"/>
              </a:rPr>
              <a:t>, and/or helping them access </a:t>
            </a:r>
            <a:r>
              <a:rPr lang="en-US" sz="3300" b="0" i="0" u="none" strike="noStrike" dirty="0" err="1">
                <a:solidFill>
                  <a:srgbClr val="000000"/>
                </a:solidFill>
                <a:effectLst/>
                <a:latin typeface="+mj-lt"/>
              </a:rPr>
              <a:t>CareerCenter</a:t>
            </a:r>
            <a:r>
              <a:rPr lang="en-US" sz="3300" b="0" i="0" u="none" strike="noStrike" dirty="0">
                <a:solidFill>
                  <a:srgbClr val="000000"/>
                </a:solidFill>
                <a:effectLst/>
                <a:latin typeface="+mj-lt"/>
              </a:rPr>
              <a:t> resources on-line.  </a:t>
            </a:r>
            <a:r>
              <a:rPr lang="en-US" sz="3300" b="0" i="0" dirty="0">
                <a:solidFill>
                  <a:srgbClr val="000000"/>
                </a:solidFill>
                <a:effectLst/>
                <a:latin typeface="+mj-lt"/>
              </a:rPr>
              <a:t>​</a:t>
            </a:r>
          </a:p>
          <a:p>
            <a:pPr marL="0" indent="0" algn="l" rtl="0" fontAlgn="base">
              <a:buNone/>
            </a:pPr>
            <a:r>
              <a:rPr lang="en-US" sz="3300" b="0" i="0" u="none" strike="noStrike" dirty="0">
                <a:solidFill>
                  <a:srgbClr val="000000"/>
                </a:solidFill>
                <a:effectLst/>
                <a:latin typeface="+mj-lt"/>
              </a:rPr>
              <a:t>Recognize that employment is an important healthcare indicator and matters to many people you serve.  If that domain of service goes unfulfilled due to lack of an employment specialist, understand that the implicit message to your clients may be that you don’t see them as having the skill, capability or competence to be employed.  Would your team stop seeking housing for people served if the housing specialist position </a:t>
            </a:r>
            <a:r>
              <a:rPr lang="en-US" sz="3300" dirty="0">
                <a:solidFill>
                  <a:srgbClr val="000000"/>
                </a:solidFill>
                <a:latin typeface="+mj-lt"/>
              </a:rPr>
              <a:t>were</a:t>
            </a:r>
            <a:r>
              <a:rPr lang="en-US" sz="3300" b="0" i="0" u="none" strike="noStrike" dirty="0">
                <a:solidFill>
                  <a:srgbClr val="000000"/>
                </a:solidFill>
                <a:effectLst/>
                <a:latin typeface="+mj-lt"/>
              </a:rPr>
              <a:t> vacant?  Would people stop receiving medication if the psych nurse position </a:t>
            </a:r>
            <a:r>
              <a:rPr lang="en-US" sz="3300" dirty="0">
                <a:solidFill>
                  <a:srgbClr val="000000"/>
                </a:solidFill>
                <a:latin typeface="+mj-lt"/>
              </a:rPr>
              <a:t>were</a:t>
            </a:r>
            <a:r>
              <a:rPr lang="en-US" sz="3300" b="0" i="0" u="none" strike="noStrike" dirty="0">
                <a:solidFill>
                  <a:srgbClr val="000000"/>
                </a:solidFill>
                <a:effectLst/>
                <a:latin typeface="+mj-lt"/>
              </a:rPr>
              <a:t> vacant?  No; the same holds for employment.  </a:t>
            </a:r>
            <a:r>
              <a:rPr lang="en-US" sz="3300" b="0" i="0" dirty="0">
                <a:solidFill>
                  <a:srgbClr val="000000"/>
                </a:solidFill>
                <a:effectLst/>
                <a:latin typeface="+mj-lt"/>
              </a:rPr>
              <a:t>​</a:t>
            </a:r>
          </a:p>
          <a:p>
            <a:pPr marL="0" indent="0" algn="l" rtl="0" fontAlgn="base">
              <a:buNone/>
            </a:pPr>
            <a:r>
              <a:rPr lang="en-US" sz="3300" b="0" i="0" u="none" strike="noStrike" dirty="0">
                <a:solidFill>
                  <a:srgbClr val="000000"/>
                </a:solidFill>
                <a:effectLst/>
                <a:latin typeface="+mj-lt"/>
              </a:rPr>
              <a:t>Find ways to continue to keep vocational hopes and dreams part of your regular communication with people you serve as routine and best practice at your mental health agency.</a:t>
            </a:r>
            <a:endParaRPr lang="en-US" sz="3300" b="0" i="0" dirty="0">
              <a:solidFill>
                <a:srgbClr val="000000"/>
              </a:solidFill>
              <a:effectLst/>
              <a:latin typeface="+mj-lt"/>
            </a:endParaRPr>
          </a:p>
          <a:p>
            <a:pPr marL="0" indent="0" algn="ctr" rtl="0" fontAlgn="base">
              <a:buNone/>
            </a:pPr>
            <a:r>
              <a:rPr lang="en-US" sz="1800" b="0" i="0" dirty="0">
                <a:solidFill>
                  <a:srgbClr val="000000"/>
                </a:solidFill>
                <a:effectLst/>
                <a:highlight>
                  <a:srgbClr val="F5F5F5"/>
                </a:highlight>
                <a:latin typeface="Garamond" panose="02020404030301010803" pitchFamily="18" charset="0"/>
              </a:rPr>
              <a:t>​</a:t>
            </a:r>
            <a:endParaRPr lang="en-US" b="0" i="0" dirty="0">
              <a:solidFill>
                <a:srgbClr val="000000"/>
              </a:solidFill>
              <a:effectLst/>
              <a:highlight>
                <a:srgbClr val="F5F5F5"/>
              </a:highlight>
              <a:latin typeface="Segoe UI" panose="020B0502040204020203" pitchFamily="34" charset="0"/>
            </a:endParaRPr>
          </a:p>
          <a:p>
            <a:pPr marL="0" indent="0">
              <a:buNone/>
            </a:pPr>
            <a:endParaRPr lang="en-US" dirty="0"/>
          </a:p>
        </p:txBody>
      </p:sp>
      <p:sp>
        <p:nvSpPr>
          <p:cNvPr id="3" name="Title 2">
            <a:extLst>
              <a:ext uri="{FF2B5EF4-FFF2-40B4-BE49-F238E27FC236}">
                <a16:creationId xmlns:a16="http://schemas.microsoft.com/office/drawing/2014/main" id="{87BBCD8A-2D2E-23B3-B13E-67FE8C8FCA14}"/>
              </a:ext>
            </a:extLst>
          </p:cNvPr>
          <p:cNvSpPr>
            <a:spLocks noGrp="1"/>
          </p:cNvSpPr>
          <p:nvPr>
            <p:ph type="title"/>
          </p:nvPr>
        </p:nvSpPr>
        <p:spPr/>
        <p:txBody>
          <a:bodyPr>
            <a:normAutofit/>
          </a:bodyPr>
          <a:lstStyle/>
          <a:p>
            <a:r>
              <a:rPr lang="en-US" sz="2800" i="0" u="none" strike="noStrike" dirty="0">
                <a:solidFill>
                  <a:srgbClr val="C00000"/>
                </a:solidFill>
                <a:effectLst/>
              </a:rPr>
              <a:t>What happens when the </a:t>
            </a:r>
            <a:r>
              <a:rPr lang="en-US" sz="2800" dirty="0">
                <a:solidFill>
                  <a:srgbClr val="C00000"/>
                </a:solidFill>
              </a:rPr>
              <a:t>Employment Specialist </a:t>
            </a:r>
            <a:r>
              <a:rPr lang="en-US" sz="2800" i="0" u="none" strike="noStrike" dirty="0">
                <a:solidFill>
                  <a:srgbClr val="C00000"/>
                </a:solidFill>
                <a:effectLst/>
              </a:rPr>
              <a:t>role is vacant?</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DB2D3976-A0C1-B382-4EC4-E000961B19D9}"/>
              </a:ext>
            </a:extLst>
          </p:cNvPr>
          <p:cNvSpPr>
            <a:spLocks noGrp="1"/>
          </p:cNvSpPr>
          <p:nvPr>
            <p:ph type="sldNum" sz="quarter" idx="12"/>
          </p:nvPr>
        </p:nvSpPr>
        <p:spPr/>
        <p:txBody>
          <a:bodyPr/>
          <a:lstStyle/>
          <a:p>
            <a:fld id="{08E2736C-2116-E547-89C7-B989CAA495DE}" type="slidenum">
              <a:rPr lang="en-US" smtClean="0"/>
              <a:t>18</a:t>
            </a:fld>
            <a:endParaRPr lang="en-US"/>
          </a:p>
        </p:txBody>
      </p:sp>
    </p:spTree>
    <p:extLst>
      <p:ext uri="{BB962C8B-B14F-4D97-AF65-F5344CB8AC3E}">
        <p14:creationId xmlns:p14="http://schemas.microsoft.com/office/powerpoint/2010/main" val="4206248838"/>
      </p:ext>
    </p:extLst>
  </p:cSld>
  <p:clrMapOvr>
    <a:masterClrMapping/>
  </p:clrMapOvr>
  <mc:AlternateContent xmlns:mc="http://schemas.openxmlformats.org/markup-compatibility/2006" xmlns:p14="http://schemas.microsoft.com/office/powerpoint/2010/main">
    <mc:Choice Requires="p14">
      <p:transition spd="slow" p14:dur="2000" advTm="153181"/>
    </mc:Choice>
    <mc:Fallback xmlns="">
      <p:transition spd="slow" advTm="153181"/>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346EEE-D2A1-FABA-E4F4-F8D18EEA4CA5}"/>
              </a:ext>
            </a:extLst>
          </p:cNvPr>
          <p:cNvSpPr>
            <a:spLocks noGrp="1"/>
          </p:cNvSpPr>
          <p:nvPr>
            <p:ph idx="1"/>
          </p:nvPr>
        </p:nvSpPr>
        <p:spPr/>
        <p:txBody>
          <a:bodyPr vert="horz" lIns="91440" tIns="45720" rIns="91440" bIns="45720" rtlCol="0" anchor="t">
            <a:normAutofit/>
          </a:bodyPr>
          <a:lstStyle/>
          <a:p>
            <a:pPr marL="0" indent="0">
              <a:buNone/>
            </a:pPr>
            <a:r>
              <a:rPr lang="en-US" sz="2000" b="0" i="0" u="none" strike="noStrike" dirty="0">
                <a:solidFill>
                  <a:srgbClr val="000000"/>
                </a:solidFill>
                <a:effectLst/>
                <a:latin typeface="+mj-lt"/>
              </a:rPr>
              <a:t>The host agency contract agreements with MaineHealth establishes that your agency facilitates the coordination of services regarding the Need For Change scale for all </a:t>
            </a:r>
            <a:r>
              <a:rPr lang="en-US" sz="2000" b="0" i="0" u="none" strike="noStrike" dirty="0" err="1">
                <a:solidFill>
                  <a:srgbClr val="000000"/>
                </a:solidFill>
                <a:effectLst/>
                <a:latin typeface="+mj-lt"/>
              </a:rPr>
              <a:t>MaineCare</a:t>
            </a:r>
            <a:r>
              <a:rPr lang="en-US" sz="2000" b="0" i="0" u="none" strike="noStrike" dirty="0">
                <a:solidFill>
                  <a:srgbClr val="000000"/>
                </a:solidFill>
                <a:effectLst/>
                <a:latin typeface="+mj-lt"/>
              </a:rPr>
              <a:t> section 17 and 92-eligible consumers receiving agency services.  This means that any unanswered questions or specifics related to standard operating procedures for the NFC at your agency are best referred to your </a:t>
            </a:r>
            <a:r>
              <a:rPr lang="en-US" sz="2000" dirty="0">
                <a:solidFill>
                  <a:srgbClr val="000000"/>
                </a:solidFill>
                <a:latin typeface="+mj-lt"/>
              </a:rPr>
              <a:t>program </a:t>
            </a:r>
            <a:r>
              <a:rPr lang="en-US" sz="2000" b="0" i="0" u="none" strike="noStrike" dirty="0">
                <a:solidFill>
                  <a:srgbClr val="000000"/>
                </a:solidFill>
                <a:effectLst/>
                <a:latin typeface="+mj-lt"/>
              </a:rPr>
              <a:t>supervisor or manager on your team.  Your agency ensures delivery and completion of the NFC and provides completed NFC forms to your </a:t>
            </a:r>
            <a:r>
              <a:rPr lang="en-US" sz="2000" dirty="0">
                <a:solidFill>
                  <a:srgbClr val="000000"/>
                </a:solidFill>
                <a:latin typeface="+mj-lt"/>
              </a:rPr>
              <a:t>IPS Specialist </a:t>
            </a:r>
            <a:r>
              <a:rPr lang="en-US" sz="2000" b="0" i="0" u="none" strike="noStrike" dirty="0">
                <a:solidFill>
                  <a:srgbClr val="000000"/>
                </a:solidFill>
                <a:effectLst/>
                <a:latin typeface="+mj-lt"/>
              </a:rPr>
              <a:t>at least monthly. </a:t>
            </a:r>
            <a:endParaRPr lang="en-US" sz="2000" dirty="0">
              <a:latin typeface="+mj-lt"/>
            </a:endParaRPr>
          </a:p>
        </p:txBody>
      </p:sp>
      <p:sp>
        <p:nvSpPr>
          <p:cNvPr id="3" name="Title 2">
            <a:extLst>
              <a:ext uri="{FF2B5EF4-FFF2-40B4-BE49-F238E27FC236}">
                <a16:creationId xmlns:a16="http://schemas.microsoft.com/office/drawing/2014/main" id="{2CE54569-6CD4-363F-E46F-9B822614DA0C}"/>
              </a:ext>
            </a:extLst>
          </p:cNvPr>
          <p:cNvSpPr>
            <a:spLocks noGrp="1"/>
          </p:cNvSpPr>
          <p:nvPr>
            <p:ph type="title"/>
          </p:nvPr>
        </p:nvSpPr>
        <p:spPr/>
        <p:txBody>
          <a:bodyPr>
            <a:normAutofit/>
          </a:bodyPr>
          <a:lstStyle/>
          <a:p>
            <a:r>
              <a:rPr lang="en-US" sz="2800" i="0" u="none" strike="noStrike" dirty="0">
                <a:solidFill>
                  <a:srgbClr val="C00000"/>
                </a:solidFill>
                <a:effectLst/>
              </a:rPr>
              <a:t>Who do I ask when I’m not sure what to do?</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08C9EE9E-74F6-1715-E39B-41179ED5ECC1}"/>
              </a:ext>
            </a:extLst>
          </p:cNvPr>
          <p:cNvSpPr>
            <a:spLocks noGrp="1"/>
          </p:cNvSpPr>
          <p:nvPr>
            <p:ph type="sldNum" sz="quarter" idx="12"/>
          </p:nvPr>
        </p:nvSpPr>
        <p:spPr/>
        <p:txBody>
          <a:bodyPr/>
          <a:lstStyle/>
          <a:p>
            <a:fld id="{08E2736C-2116-E547-89C7-B989CAA495DE}" type="slidenum">
              <a:rPr lang="en-US" smtClean="0"/>
              <a:t>19</a:t>
            </a:fld>
            <a:endParaRPr lang="en-US"/>
          </a:p>
        </p:txBody>
      </p:sp>
    </p:spTree>
    <p:extLst>
      <p:ext uri="{BB962C8B-B14F-4D97-AF65-F5344CB8AC3E}">
        <p14:creationId xmlns:p14="http://schemas.microsoft.com/office/powerpoint/2010/main" val="2138838665"/>
      </p:ext>
    </p:extLst>
  </p:cSld>
  <p:clrMapOvr>
    <a:masterClrMapping/>
  </p:clrMapOvr>
  <mc:AlternateContent xmlns:mc="http://schemas.openxmlformats.org/markup-compatibility/2006" xmlns:p14="http://schemas.microsoft.com/office/powerpoint/2010/main">
    <mc:Choice Requires="p14">
      <p:transition spd="slow" p14:dur="2000" advTm="68323"/>
    </mc:Choice>
    <mc:Fallback xmlns="">
      <p:transition spd="slow" advTm="6832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761B2F-EA3D-E952-88F6-44C99F231AB0}"/>
              </a:ext>
            </a:extLst>
          </p:cNvPr>
          <p:cNvSpPr>
            <a:spLocks noGrp="1"/>
          </p:cNvSpPr>
          <p:nvPr>
            <p:ph idx="1"/>
          </p:nvPr>
        </p:nvSpPr>
        <p:spPr/>
        <p:txBody>
          <a:bodyPr/>
          <a:lstStyle/>
          <a:p>
            <a:pPr algn="l" rtl="0" fontAlgn="base">
              <a:buFont typeface="Arial" panose="020B0604020202020204" pitchFamily="34" charset="0"/>
              <a:buChar char="•"/>
            </a:pPr>
            <a:endParaRPr lang="en-US" sz="1800" b="0" i="0" u="none" strike="noStrike" dirty="0">
              <a:solidFill>
                <a:srgbClr val="333333"/>
              </a:solidFill>
              <a:effectLst/>
              <a:latin typeface="Noto Sans" panose="020B0502040504020204" pitchFamily="34" charset="0"/>
            </a:endParaRPr>
          </a:p>
          <a:p>
            <a:pPr algn="l" rtl="0" fontAlgn="base">
              <a:buFont typeface="Arial" panose="020B0604020202020204" pitchFamily="34" charset="0"/>
              <a:buChar char="•"/>
            </a:pPr>
            <a:r>
              <a:rPr lang="en-US" sz="1800" b="1" i="0" u="none" strike="noStrike" dirty="0">
                <a:solidFill>
                  <a:srgbClr val="333333"/>
                </a:solidFill>
                <a:effectLst/>
                <a:latin typeface="Noto Sans" panose="020B0502040504020204" pitchFamily="34" charset="0"/>
              </a:rPr>
              <a:t>Jot notes.</a:t>
            </a:r>
            <a:r>
              <a:rPr lang="en-US" sz="1800" b="1" i="0" dirty="0">
                <a:solidFill>
                  <a:srgbClr val="333333"/>
                </a:solidFill>
                <a:effectLst/>
                <a:latin typeface="Noto Sans" panose="020B0502040504020204" pitchFamily="34" charset="0"/>
              </a:rPr>
              <a:t>​</a:t>
            </a:r>
            <a:endParaRPr lang="en-US" b="1"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en-US" sz="1800" b="1" i="0" u="none" strike="noStrike" dirty="0">
                <a:solidFill>
                  <a:srgbClr val="333333"/>
                </a:solidFill>
                <a:effectLst/>
                <a:latin typeface="Noto Sans" panose="020B0502040504020204" pitchFamily="34" charset="0"/>
              </a:rPr>
              <a:t>Take screen shots.</a:t>
            </a:r>
            <a:r>
              <a:rPr lang="en-US" sz="1800" b="1" i="0" dirty="0">
                <a:solidFill>
                  <a:srgbClr val="333333"/>
                </a:solidFill>
                <a:effectLst/>
                <a:latin typeface="Noto Sans" panose="020B0502040504020204" pitchFamily="34" charset="0"/>
              </a:rPr>
              <a:t>​</a:t>
            </a:r>
            <a:endParaRPr lang="en-US" b="1"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en-US" sz="1800" b="1" i="0" u="none" strike="noStrike" dirty="0">
                <a:solidFill>
                  <a:srgbClr val="333333"/>
                </a:solidFill>
                <a:effectLst/>
                <a:latin typeface="Noto Sans" panose="020B0502040504020204" pitchFamily="34" charset="0"/>
              </a:rPr>
              <a:t>Take photos using your cell phone.</a:t>
            </a:r>
            <a:r>
              <a:rPr lang="en-US" sz="1800" b="1" i="0" dirty="0">
                <a:solidFill>
                  <a:srgbClr val="333333"/>
                </a:solidFill>
                <a:effectLst/>
                <a:latin typeface="Noto Sans" panose="020B0502040504020204" pitchFamily="34" charset="0"/>
              </a:rPr>
              <a:t>​</a:t>
            </a:r>
            <a:endParaRPr lang="en-US" b="1"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en-US" sz="1800" b="1" i="0" u="none" strike="noStrike" dirty="0">
                <a:solidFill>
                  <a:srgbClr val="333333"/>
                </a:solidFill>
                <a:effectLst/>
                <a:latin typeface="Noto Sans" panose="020B0502040504020204" pitchFamily="34" charset="0"/>
              </a:rPr>
              <a:t>Learn at your own pace.</a:t>
            </a:r>
            <a:r>
              <a:rPr lang="en-US" sz="1800" b="1" i="0" dirty="0">
                <a:solidFill>
                  <a:srgbClr val="333333"/>
                </a:solidFill>
                <a:effectLst/>
                <a:latin typeface="Noto Sans" panose="020B0502040504020204" pitchFamily="34" charset="0"/>
              </a:rPr>
              <a:t>​</a:t>
            </a:r>
            <a:endParaRPr lang="en-US" b="1" i="0" dirty="0">
              <a:solidFill>
                <a:srgbClr val="333333"/>
              </a:solidFill>
              <a:effectLst/>
              <a:latin typeface="Arial" panose="020B0604020202020204" pitchFamily="34" charset="0"/>
            </a:endParaRPr>
          </a:p>
          <a:p>
            <a:pPr algn="l" rtl="0" fontAlgn="base">
              <a:buFont typeface="Arial" panose="020B0604020202020204" pitchFamily="34" charset="0"/>
              <a:buChar char="•"/>
            </a:pPr>
            <a:r>
              <a:rPr lang="en-US" sz="1800" b="1" i="0" u="none" strike="noStrike" dirty="0">
                <a:solidFill>
                  <a:srgbClr val="333333"/>
                </a:solidFill>
                <a:effectLst/>
                <a:latin typeface="Noto Sans" panose="020B0502040504020204" pitchFamily="34" charset="0"/>
              </a:rPr>
              <a:t>Review segments as you see fit.</a:t>
            </a:r>
          </a:p>
          <a:p>
            <a:pPr algn="l" rtl="0" fontAlgn="base">
              <a:buFont typeface="Arial" panose="020B0604020202020204" pitchFamily="34" charset="0"/>
              <a:buChar char="•"/>
            </a:pPr>
            <a:endParaRPr lang="en-US" b="1" dirty="0">
              <a:solidFill>
                <a:srgbClr val="333333"/>
              </a:solidFill>
              <a:latin typeface="Noto Sans" panose="020B0502040504020204" pitchFamily="34" charset="0"/>
            </a:endParaRPr>
          </a:p>
          <a:p>
            <a:pPr marL="0" indent="0" algn="ctr" rtl="0" fontAlgn="base">
              <a:buNone/>
            </a:pPr>
            <a:r>
              <a:rPr lang="en-US" b="1" i="0" dirty="0">
                <a:solidFill>
                  <a:srgbClr val="333333"/>
                </a:solidFill>
                <a:effectLst/>
                <a:latin typeface="Noto Sans" panose="020B0502040504020204" pitchFamily="34" charset="0"/>
              </a:rPr>
              <a:t>This mini-training is approximately 10 minutes</a:t>
            </a:r>
            <a:endParaRPr lang="en-US" b="1" i="0" dirty="0">
              <a:solidFill>
                <a:srgbClr val="333333"/>
              </a:solidFill>
              <a:effectLst/>
              <a:latin typeface="Arial" panose="020B0604020202020204" pitchFamily="34" charset="0"/>
            </a:endParaRPr>
          </a:p>
          <a:p>
            <a:endParaRPr lang="en-US" dirty="0"/>
          </a:p>
        </p:txBody>
      </p:sp>
      <p:sp>
        <p:nvSpPr>
          <p:cNvPr id="3" name="Title 2">
            <a:extLst>
              <a:ext uri="{FF2B5EF4-FFF2-40B4-BE49-F238E27FC236}">
                <a16:creationId xmlns:a16="http://schemas.microsoft.com/office/drawing/2014/main" id="{12DA02F2-F1BB-8020-9FF3-2121F7CAADA3}"/>
              </a:ext>
            </a:extLst>
          </p:cNvPr>
          <p:cNvSpPr>
            <a:spLocks noGrp="1"/>
          </p:cNvSpPr>
          <p:nvPr>
            <p:ph type="title"/>
          </p:nvPr>
        </p:nvSpPr>
        <p:spPr/>
        <p:txBody>
          <a:bodyPr/>
          <a:lstStyle/>
          <a:p>
            <a:r>
              <a:rPr lang="en-US"/>
              <a:t>Viewing recommendations:</a:t>
            </a:r>
          </a:p>
        </p:txBody>
      </p:sp>
      <p:sp>
        <p:nvSpPr>
          <p:cNvPr id="4" name="Slide Number Placeholder 3">
            <a:extLst>
              <a:ext uri="{FF2B5EF4-FFF2-40B4-BE49-F238E27FC236}">
                <a16:creationId xmlns:a16="http://schemas.microsoft.com/office/drawing/2014/main" id="{797C6340-E167-BE0B-C754-81B1B3882745}"/>
              </a:ext>
            </a:extLst>
          </p:cNvPr>
          <p:cNvSpPr>
            <a:spLocks noGrp="1"/>
          </p:cNvSpPr>
          <p:nvPr>
            <p:ph type="sldNum" sz="quarter" idx="12"/>
          </p:nvPr>
        </p:nvSpPr>
        <p:spPr/>
        <p:txBody>
          <a:bodyPr/>
          <a:lstStyle/>
          <a:p>
            <a:fld id="{08E2736C-2116-E547-89C7-B989CAA495DE}" type="slidenum">
              <a:rPr lang="en-US" smtClean="0"/>
              <a:t>2</a:t>
            </a:fld>
            <a:endParaRPr lang="en-US"/>
          </a:p>
        </p:txBody>
      </p:sp>
    </p:spTree>
    <p:extLst>
      <p:ext uri="{BB962C8B-B14F-4D97-AF65-F5344CB8AC3E}">
        <p14:creationId xmlns:p14="http://schemas.microsoft.com/office/powerpoint/2010/main" val="1322216700"/>
      </p:ext>
    </p:extLst>
  </p:cSld>
  <p:clrMapOvr>
    <a:masterClrMapping/>
  </p:clrMapOvr>
  <mc:AlternateContent xmlns:mc="http://schemas.openxmlformats.org/markup-compatibility/2006" xmlns:p14="http://schemas.microsoft.com/office/powerpoint/2010/main">
    <mc:Choice Requires="p14">
      <p:transition spd="slow" p14:dur="2000" advTm="16102"/>
    </mc:Choice>
    <mc:Fallback xmlns="">
      <p:transition spd="slow" advTm="1610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7AF3B1-DDCC-85EF-C315-9BAB59E12932}"/>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dirty="0"/>
              <a:t>The Need for Change is a “Self-Rating” scale.  As such, it is completed by the person seeking services.  Case managers and care coordinators can assist someone by clarifying intent, though they would not complete the NFC on someone’s behalf without their knowledge. The responses are those of the client.</a:t>
            </a:r>
          </a:p>
          <a:p>
            <a:pPr marL="0" indent="0">
              <a:buNone/>
            </a:pPr>
            <a:r>
              <a:rPr lang="en-US" dirty="0"/>
              <a:t>When someone responds high or urgent about their need for change, filling out the form completely helps facilitate the connection to the IPS Practitioner without hiccups.  When someone is unsure, they, too, complete the form to be connected with an IPS Practitioner for more information on whether they would like to proceed with vocational support.  </a:t>
            </a:r>
            <a:endParaRPr lang="en-US" dirty="0">
              <a:ea typeface="Noto Sans"/>
              <a:cs typeface="Noto Sans"/>
            </a:endParaRPr>
          </a:p>
          <a:p>
            <a:pPr marL="0" indent="0">
              <a:buNone/>
            </a:pPr>
            <a:r>
              <a:rPr lang="en-US" dirty="0"/>
              <a:t>People may not have a need for change in their life at a point when they are offered the NFC.  In this case, we still collect data based on the NFC responses including case manager, client name, age and gender; when/if someone would be inclined to seek a connection to an employment specialist and/or to a Certified Work and Incentives Counselor; and permission to release the form to the employment specialist on the team.  </a:t>
            </a:r>
          </a:p>
          <a:p>
            <a:pPr marL="0" indent="0">
              <a:buNone/>
            </a:pPr>
            <a:r>
              <a:rPr lang="en-US" dirty="0"/>
              <a:t>People have agency over the services provided to them.  We respect that.  Our goal is to collect proper data in order to continuously  improve services.  When responses are left blank, it’s unclear if someone overlooked the questions, didn’t understand how to respond, or simply didn’t choose to respond.  Encourage clients to complete the form by answering all the questions, even if the response is an X, a line or N/A. </a:t>
            </a:r>
          </a:p>
          <a:p>
            <a:pPr marL="0" indent="0">
              <a:buNone/>
            </a:pPr>
            <a:r>
              <a:rPr lang="en-US" dirty="0"/>
              <a:t> </a:t>
            </a:r>
          </a:p>
        </p:txBody>
      </p:sp>
      <p:sp>
        <p:nvSpPr>
          <p:cNvPr id="3" name="Title 2">
            <a:extLst>
              <a:ext uri="{FF2B5EF4-FFF2-40B4-BE49-F238E27FC236}">
                <a16:creationId xmlns:a16="http://schemas.microsoft.com/office/drawing/2014/main" id="{A8E93CA2-7F84-B810-C569-3F66D3AF7FFD}"/>
              </a:ext>
            </a:extLst>
          </p:cNvPr>
          <p:cNvSpPr>
            <a:spLocks noGrp="1"/>
          </p:cNvSpPr>
          <p:nvPr>
            <p:ph type="title"/>
          </p:nvPr>
        </p:nvSpPr>
        <p:spPr/>
        <p:txBody>
          <a:bodyPr>
            <a:normAutofit/>
          </a:bodyPr>
          <a:lstStyle/>
          <a:p>
            <a:r>
              <a:rPr lang="en-US" sz="2800" dirty="0"/>
              <a:t>How does one complete the form?</a:t>
            </a:r>
          </a:p>
        </p:txBody>
      </p:sp>
      <p:sp>
        <p:nvSpPr>
          <p:cNvPr id="4" name="Slide Number Placeholder 3">
            <a:extLst>
              <a:ext uri="{FF2B5EF4-FFF2-40B4-BE49-F238E27FC236}">
                <a16:creationId xmlns:a16="http://schemas.microsoft.com/office/drawing/2014/main" id="{C27CCCB8-1365-27C5-5C2D-33F72ECBE06E}"/>
              </a:ext>
            </a:extLst>
          </p:cNvPr>
          <p:cNvSpPr>
            <a:spLocks noGrp="1"/>
          </p:cNvSpPr>
          <p:nvPr>
            <p:ph type="sldNum" sz="quarter" idx="12"/>
          </p:nvPr>
        </p:nvSpPr>
        <p:spPr/>
        <p:txBody>
          <a:bodyPr/>
          <a:lstStyle/>
          <a:p>
            <a:fld id="{08E2736C-2116-E547-89C7-B989CAA495DE}" type="slidenum">
              <a:rPr lang="en-US" smtClean="0"/>
              <a:t>20</a:t>
            </a:fld>
            <a:endParaRPr lang="en-US"/>
          </a:p>
        </p:txBody>
      </p:sp>
    </p:spTree>
    <p:extLst>
      <p:ext uri="{BB962C8B-B14F-4D97-AF65-F5344CB8AC3E}">
        <p14:creationId xmlns:p14="http://schemas.microsoft.com/office/powerpoint/2010/main" val="1957322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279E22-69EA-F811-6B96-4914FD13FA6B}"/>
              </a:ext>
            </a:extLst>
          </p:cNvPr>
          <p:cNvSpPr>
            <a:spLocks noGrp="1"/>
          </p:cNvSpPr>
          <p:nvPr>
            <p:ph idx="1"/>
          </p:nvPr>
        </p:nvSpPr>
        <p:spPr>
          <a:xfrm>
            <a:off x="457201" y="1207008"/>
            <a:ext cx="11277599" cy="4529650"/>
          </a:xfrm>
        </p:spPr>
        <p:txBody>
          <a:bodyPr vert="horz" lIns="91440" tIns="45720" rIns="91440" bIns="45720" rtlCol="0" anchor="t">
            <a:normAutofit/>
          </a:bodyPr>
          <a:lstStyle/>
          <a:p>
            <a:pPr marL="0" indent="0">
              <a:buNone/>
            </a:pPr>
            <a:r>
              <a:rPr lang="en-US" dirty="0"/>
              <a:t>The goal of the NFC is to provide opportunity and hope for the people we serve to consider employment and education as part of their individual plan for overall health.  The routine, 90-day NFC process provides the opportunity for someone to consider how they may want their future to unfold.</a:t>
            </a:r>
          </a:p>
          <a:p>
            <a:pPr marL="0" indent="0">
              <a:buNone/>
            </a:pPr>
            <a:r>
              <a:rPr lang="en-US" dirty="0"/>
              <a:t>We believe people have agency over their own lives and, like the rest of us, may change their minds about their life goals and directions for a variety of reasons from day-to-day, and over their life-span.  </a:t>
            </a:r>
          </a:p>
          <a:p>
            <a:pPr marL="0" indent="0">
              <a:buNone/>
            </a:pPr>
            <a:r>
              <a:rPr lang="en-US" dirty="0"/>
              <a:t> Employment is a choice. We want people to understand that they are being offered a choice to learn about how benefits may be impacted by employment so they may plan financially, just like anyone else. We want them to recognize that the decision to work is a right they have.  We also want them to know we honor their right to change their minds about their future.  </a:t>
            </a:r>
          </a:p>
          <a:p>
            <a:pPr marL="0" indent="0">
              <a:buNone/>
            </a:pPr>
            <a:r>
              <a:rPr lang="en-US" dirty="0"/>
              <a:t>No one is forced to complete the NFC.  Every 90 days, they can respond by declining to respond, which can be noted on the form.  </a:t>
            </a:r>
            <a:r>
              <a:rPr lang="en-US" u="sng" dirty="0"/>
              <a:t>We do not believe in taking away an individual's right to choose for themselves which is why we continue to offer the NFC. </a:t>
            </a:r>
            <a:r>
              <a:rPr lang="en-US" dirty="0"/>
              <a:t>   </a:t>
            </a:r>
          </a:p>
          <a:p>
            <a:pPr marL="0" indent="0">
              <a:buNone/>
            </a:pPr>
            <a:endParaRPr lang="en-US" dirty="0"/>
          </a:p>
        </p:txBody>
      </p:sp>
      <p:sp>
        <p:nvSpPr>
          <p:cNvPr id="3" name="Title 2">
            <a:extLst>
              <a:ext uri="{FF2B5EF4-FFF2-40B4-BE49-F238E27FC236}">
                <a16:creationId xmlns:a16="http://schemas.microsoft.com/office/drawing/2014/main" id="{169F6993-9859-92BE-CA6F-9A818C4A7AA8}"/>
              </a:ext>
            </a:extLst>
          </p:cNvPr>
          <p:cNvSpPr>
            <a:spLocks noGrp="1"/>
          </p:cNvSpPr>
          <p:nvPr>
            <p:ph type="title"/>
          </p:nvPr>
        </p:nvSpPr>
        <p:spPr/>
        <p:txBody>
          <a:bodyPr>
            <a:normAutofit/>
          </a:bodyPr>
          <a:lstStyle/>
          <a:p>
            <a:r>
              <a:rPr lang="en-US" sz="2800" dirty="0">
                <a:solidFill>
                  <a:srgbClr val="C00000"/>
                </a:solidFill>
              </a:rPr>
              <a:t>What if someone is “triggered” by the NFC request?</a:t>
            </a:r>
          </a:p>
        </p:txBody>
      </p:sp>
      <p:sp>
        <p:nvSpPr>
          <p:cNvPr id="4" name="Slide Number Placeholder 3">
            <a:extLst>
              <a:ext uri="{FF2B5EF4-FFF2-40B4-BE49-F238E27FC236}">
                <a16:creationId xmlns:a16="http://schemas.microsoft.com/office/drawing/2014/main" id="{DF4754EF-CB4D-2777-8EDB-56437BF4654B}"/>
              </a:ext>
            </a:extLst>
          </p:cNvPr>
          <p:cNvSpPr>
            <a:spLocks noGrp="1"/>
          </p:cNvSpPr>
          <p:nvPr>
            <p:ph type="sldNum" sz="quarter" idx="12"/>
          </p:nvPr>
        </p:nvSpPr>
        <p:spPr/>
        <p:txBody>
          <a:bodyPr/>
          <a:lstStyle/>
          <a:p>
            <a:fld id="{08E2736C-2116-E547-89C7-B989CAA495DE}" type="slidenum">
              <a:rPr lang="en-US" smtClean="0"/>
              <a:t>21</a:t>
            </a:fld>
            <a:endParaRPr lang="en-US"/>
          </a:p>
        </p:txBody>
      </p:sp>
    </p:spTree>
    <p:extLst>
      <p:ext uri="{BB962C8B-B14F-4D97-AF65-F5344CB8AC3E}">
        <p14:creationId xmlns:p14="http://schemas.microsoft.com/office/powerpoint/2010/main" val="2498396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0F213-AF57-7FF4-BB0C-CC77622EE1B5}"/>
              </a:ext>
            </a:extLst>
          </p:cNvPr>
          <p:cNvSpPr>
            <a:spLocks noGrp="1"/>
          </p:cNvSpPr>
          <p:nvPr>
            <p:ph type="ctrTitle"/>
          </p:nvPr>
        </p:nvSpPr>
        <p:spPr/>
        <p:txBody>
          <a:bodyPr>
            <a:normAutofit fontScale="90000"/>
          </a:bodyPr>
          <a:lstStyle/>
          <a:p>
            <a:r>
              <a:rPr lang="en-US" dirty="0"/>
              <a:t>Resources:</a:t>
            </a:r>
            <a:br>
              <a:rPr lang="en-US" dirty="0"/>
            </a:br>
            <a:r>
              <a:rPr lang="en-US" sz="3200" dirty="0">
                <a:hlinkClick r:id="rId2">
                  <a:extLst>
                    <a:ext uri="{A12FA001-AC4F-418D-AE19-62706E023703}">
                      <ahyp:hlinkClr xmlns:ahyp="http://schemas.microsoft.com/office/drawing/2018/hyperlinkcolor" val="tx"/>
                    </a:ext>
                  </a:extLst>
                </a:hlinkClick>
              </a:rPr>
              <a:t>Community Employment Services Project | MaineHealth</a:t>
            </a:r>
            <a:endParaRPr lang="en-US" sz="3200" dirty="0"/>
          </a:p>
        </p:txBody>
      </p:sp>
    </p:spTree>
    <p:extLst>
      <p:ext uri="{BB962C8B-B14F-4D97-AF65-F5344CB8AC3E}">
        <p14:creationId xmlns:p14="http://schemas.microsoft.com/office/powerpoint/2010/main" val="3741524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3B970-BF0A-279D-95D0-FECED622134F}"/>
              </a:ext>
            </a:extLst>
          </p:cNvPr>
          <p:cNvSpPr>
            <a:spLocks noGrp="1"/>
          </p:cNvSpPr>
          <p:nvPr>
            <p:ph type="ctrTitle"/>
          </p:nvPr>
        </p:nvSpPr>
        <p:spPr>
          <a:xfrm>
            <a:off x="3300983" y="3847280"/>
            <a:ext cx="8433817" cy="1371600"/>
          </a:xfrm>
        </p:spPr>
        <p:txBody>
          <a:bodyPr>
            <a:normAutofit fontScale="90000"/>
          </a:bodyPr>
          <a:lstStyle/>
          <a:p>
            <a:r>
              <a:rPr lang="en-US" sz="2400" dirty="0"/>
              <a:t>Nancy Litrocapes, MSEd, CIPS</a:t>
            </a:r>
            <a:br>
              <a:rPr lang="en-US" sz="2400" dirty="0"/>
            </a:br>
            <a:r>
              <a:rPr lang="en-US" sz="2400" dirty="0"/>
              <a:t>IPS Trainer and Liaison,</a:t>
            </a:r>
            <a:br>
              <a:rPr lang="en-US" sz="2400" dirty="0"/>
            </a:br>
            <a:r>
              <a:rPr lang="en-US" sz="2400" dirty="0"/>
              <a:t>Community Employment Services Project,</a:t>
            </a:r>
            <a:br>
              <a:rPr lang="en-US" sz="2400" dirty="0"/>
            </a:br>
            <a:r>
              <a:rPr lang="en-US" sz="2400" dirty="0"/>
              <a:t>MaineHealth Vocational Services</a:t>
            </a:r>
            <a:br>
              <a:rPr lang="en-US" sz="2400" dirty="0"/>
            </a:br>
            <a:br>
              <a:rPr lang="en-US" sz="2400" dirty="0"/>
            </a:br>
            <a:r>
              <a:rPr lang="en-US" sz="2400" dirty="0"/>
              <a:t>Nancy.Litrocapes@mainehealth.org</a:t>
            </a:r>
            <a:br>
              <a:rPr lang="en-US" sz="2400" dirty="0"/>
            </a:br>
            <a:br>
              <a:rPr lang="en-US" sz="2400" dirty="0"/>
            </a:br>
            <a:endParaRPr lang="en-US" sz="2400" dirty="0"/>
          </a:p>
        </p:txBody>
      </p:sp>
    </p:spTree>
    <p:extLst>
      <p:ext uri="{BB962C8B-B14F-4D97-AF65-F5344CB8AC3E}">
        <p14:creationId xmlns:p14="http://schemas.microsoft.com/office/powerpoint/2010/main" val="3736655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1961308"/>
      </p:ext>
    </p:extLst>
  </p:cSld>
  <p:clrMapOvr>
    <a:masterClrMapping/>
  </p:clrMapOvr>
  <mc:AlternateContent xmlns:mc="http://schemas.openxmlformats.org/markup-compatibility/2006" xmlns:p14="http://schemas.microsoft.com/office/powerpoint/2010/main">
    <mc:Choice Requires="p14">
      <p:transition spd="slow" p14:dur="2000" advTm="14026"/>
    </mc:Choice>
    <mc:Fallback xmlns="">
      <p:transition spd="slow" advTm="1402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F7A466A-6CDA-5CBD-C424-6BF613C60C25}"/>
              </a:ext>
            </a:extLst>
          </p:cNvPr>
          <p:cNvSpPr>
            <a:spLocks noGrp="1"/>
          </p:cNvSpPr>
          <p:nvPr>
            <p:ph type="title"/>
          </p:nvPr>
        </p:nvSpPr>
        <p:spPr>
          <a:xfrm>
            <a:off x="457200" y="274320"/>
            <a:ext cx="11277600" cy="941706"/>
          </a:xfrm>
        </p:spPr>
        <p:txBody>
          <a:bodyPr anchor="ctr">
            <a:normAutofit/>
          </a:bodyPr>
          <a:lstStyle/>
          <a:p>
            <a:r>
              <a:rPr lang="en-US" i="0" u="none" strike="noStrike">
                <a:effectLst/>
              </a:rPr>
              <a:t>Welcome:</a:t>
            </a:r>
            <a:endParaRPr lang="en-US"/>
          </a:p>
        </p:txBody>
      </p:sp>
      <p:sp>
        <p:nvSpPr>
          <p:cNvPr id="4" name="Slide Number Placeholder 3">
            <a:extLst>
              <a:ext uri="{FF2B5EF4-FFF2-40B4-BE49-F238E27FC236}">
                <a16:creationId xmlns:a16="http://schemas.microsoft.com/office/drawing/2014/main" id="{FF782388-4B89-7334-9B14-B47BB3F310BE}"/>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3</a:t>
            </a:fld>
            <a:endParaRPr lang="en-US"/>
          </a:p>
        </p:txBody>
      </p:sp>
      <p:graphicFrame>
        <p:nvGraphicFramePr>
          <p:cNvPr id="15" name="Content Placeholder 12">
            <a:extLst>
              <a:ext uri="{FF2B5EF4-FFF2-40B4-BE49-F238E27FC236}">
                <a16:creationId xmlns:a16="http://schemas.microsoft.com/office/drawing/2014/main" id="{CE57CB42-565F-94CD-A491-70E4465B9679}"/>
              </a:ext>
            </a:extLst>
          </p:cNvPr>
          <p:cNvGraphicFramePr>
            <a:graphicFrameLocks noGrp="1"/>
          </p:cNvGraphicFramePr>
          <p:nvPr>
            <p:ph sz="half" idx="2"/>
            <p:extLst>
              <p:ext uri="{D42A27DB-BD31-4B8C-83A1-F6EECF244321}">
                <p14:modId xmlns:p14="http://schemas.microsoft.com/office/powerpoint/2010/main" val="4047100122"/>
              </p:ext>
            </p:extLst>
          </p:nvPr>
        </p:nvGraphicFramePr>
        <p:xfrm>
          <a:off x="5776391" y="446773"/>
          <a:ext cx="5504474" cy="5113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Content Placeholder 7" descr="A group of people putting their hands together&#10;&#10;Description automatically generated">
            <a:extLst>
              <a:ext uri="{FF2B5EF4-FFF2-40B4-BE49-F238E27FC236}">
                <a16:creationId xmlns:a16="http://schemas.microsoft.com/office/drawing/2014/main" id="{73AE304A-453E-8387-08BF-6C0C91E522EF}"/>
              </a:ext>
            </a:extLst>
          </p:cNvPr>
          <p:cNvPicPr>
            <a:picLocks noGrp="1" noChangeAspect="1"/>
          </p:cNvPicPr>
          <p:nvPr>
            <p:ph sz="half" idx="1"/>
          </p:nvPr>
        </p:nvPicPr>
        <p:blipFill>
          <a:blip r:embed="rId7"/>
          <a:stretch>
            <a:fillRect/>
          </a:stretch>
        </p:blipFill>
        <p:spPr>
          <a:xfrm>
            <a:off x="836949" y="1573437"/>
            <a:ext cx="4573252" cy="3984624"/>
          </a:xfrm>
        </p:spPr>
      </p:pic>
    </p:spTree>
    <p:extLst>
      <p:ext uri="{BB962C8B-B14F-4D97-AF65-F5344CB8AC3E}">
        <p14:creationId xmlns:p14="http://schemas.microsoft.com/office/powerpoint/2010/main" val="987437738"/>
      </p:ext>
    </p:extLst>
  </p:cSld>
  <p:clrMapOvr>
    <a:masterClrMapping/>
  </p:clrMapOvr>
  <mc:AlternateContent xmlns:mc="http://schemas.openxmlformats.org/markup-compatibility/2006" xmlns:p14="http://schemas.microsoft.com/office/powerpoint/2010/main">
    <mc:Choice Requires="p14">
      <p:transition spd="slow" p14:dur="2000" advTm="31804"/>
    </mc:Choice>
    <mc:Fallback xmlns="">
      <p:transition spd="slow" advTm="3180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person and person shaking hands&#10;&#10;Description automatically generated">
            <a:extLst>
              <a:ext uri="{FF2B5EF4-FFF2-40B4-BE49-F238E27FC236}">
                <a16:creationId xmlns:a16="http://schemas.microsoft.com/office/drawing/2014/main" id="{C56BCA4A-0025-D2A3-6768-E295B76E9733}"/>
              </a:ext>
            </a:extLst>
          </p:cNvPr>
          <p:cNvPicPr>
            <a:picLocks noGrp="1" noChangeAspect="1"/>
          </p:cNvPicPr>
          <p:nvPr>
            <p:ph sz="half" idx="2"/>
          </p:nvPr>
        </p:nvPicPr>
        <p:blipFill>
          <a:blip r:embed="rId2"/>
          <a:stretch>
            <a:fillRect/>
          </a:stretch>
        </p:blipFill>
        <p:spPr>
          <a:xfrm>
            <a:off x="6096000" y="1711945"/>
            <a:ext cx="5502275" cy="3148360"/>
          </a:xfrm>
        </p:spPr>
      </p:pic>
      <p:sp>
        <p:nvSpPr>
          <p:cNvPr id="2" name="Content Placeholder 1">
            <a:extLst>
              <a:ext uri="{FF2B5EF4-FFF2-40B4-BE49-F238E27FC236}">
                <a16:creationId xmlns:a16="http://schemas.microsoft.com/office/drawing/2014/main" id="{1807E5D9-7ACE-3F26-D176-4EDC3E614A50}"/>
              </a:ext>
            </a:extLst>
          </p:cNvPr>
          <p:cNvSpPr>
            <a:spLocks noGrp="1"/>
          </p:cNvSpPr>
          <p:nvPr>
            <p:ph sz="half" idx="1"/>
          </p:nvPr>
        </p:nvSpPr>
        <p:spPr>
          <a:xfrm>
            <a:off x="457199" y="1395663"/>
            <a:ext cx="5501638" cy="4340992"/>
          </a:xfrm>
        </p:spPr>
        <p:txBody>
          <a:bodyPr>
            <a:normAutofit/>
          </a:bodyPr>
          <a:lstStyle/>
          <a:p>
            <a:pPr marL="0" indent="0" rtl="0" fontAlgn="base">
              <a:lnSpc>
                <a:spcPct val="90000"/>
              </a:lnSpc>
              <a:buNone/>
            </a:pPr>
            <a:r>
              <a:rPr lang="en-US" b="1" i="0" u="none" strike="noStrike">
                <a:effectLst/>
              </a:rPr>
              <a:t>Vocational Services at MaineHealth </a:t>
            </a:r>
            <a:r>
              <a:rPr lang="en-US" b="0" i="0" u="none" strike="noStrike">
                <a:effectLst/>
              </a:rPr>
              <a:t>has been providing employment services to individuals with disabilities for over forty years. Its mission is “to contribute to the health and wealth of the community by supporting individuals to overcome barriers and achieve meaningful employment.”​</a:t>
            </a:r>
            <a:r>
              <a:rPr lang="en-US" b="0" i="0">
                <a:effectLst/>
              </a:rPr>
              <a:t>​</a:t>
            </a:r>
          </a:p>
          <a:p>
            <a:pPr marL="0" indent="0" rtl="0" fontAlgn="base">
              <a:lnSpc>
                <a:spcPct val="90000"/>
              </a:lnSpc>
              <a:buNone/>
            </a:pPr>
            <a:r>
              <a:rPr lang="en-US" b="0" i="0" u="none" strike="noStrike">
                <a:effectLst/>
              </a:rPr>
              <a:t>Vocational Services currently provides two statewide services:​</a:t>
            </a:r>
            <a:r>
              <a:rPr lang="en-US" b="0" i="0">
                <a:effectLst/>
              </a:rPr>
              <a:t>​</a:t>
            </a:r>
          </a:p>
          <a:p>
            <a:pPr rtl="0" fontAlgn="base">
              <a:lnSpc>
                <a:spcPct val="90000"/>
              </a:lnSpc>
              <a:buFont typeface="Arial" panose="020B0604020202020204" pitchFamily="34" charset="0"/>
              <a:buChar char="•"/>
            </a:pPr>
            <a:r>
              <a:rPr lang="en-US" b="0" i="0" u="none" strike="noStrike">
                <a:effectLst/>
              </a:rPr>
              <a:t>Benefits Counseling / Work Incentives Planning (2002 – present) ​</a:t>
            </a:r>
            <a:r>
              <a:rPr lang="en-US" b="0" i="0">
                <a:effectLst/>
              </a:rPr>
              <a:t>​</a:t>
            </a:r>
          </a:p>
          <a:p>
            <a:pPr rtl="0" fontAlgn="base">
              <a:lnSpc>
                <a:spcPct val="90000"/>
              </a:lnSpc>
              <a:buFont typeface="Arial" panose="020B0604020202020204" pitchFamily="34" charset="0"/>
              <a:buChar char="•"/>
            </a:pPr>
            <a:r>
              <a:rPr lang="en-US" b="0" i="0" u="none" strike="noStrike">
                <a:effectLst/>
              </a:rPr>
              <a:t>Behavioral Health Community Employment Services (CES) (2008 – present)​</a:t>
            </a:r>
            <a:endParaRPr lang="en-US" b="0" i="0">
              <a:effectLst/>
            </a:endParaRPr>
          </a:p>
          <a:p>
            <a:pPr>
              <a:lnSpc>
                <a:spcPct val="90000"/>
              </a:lnSpc>
            </a:pPr>
            <a:endParaRPr lang="en-US"/>
          </a:p>
        </p:txBody>
      </p:sp>
      <p:sp>
        <p:nvSpPr>
          <p:cNvPr id="3" name="Title 2">
            <a:extLst>
              <a:ext uri="{FF2B5EF4-FFF2-40B4-BE49-F238E27FC236}">
                <a16:creationId xmlns:a16="http://schemas.microsoft.com/office/drawing/2014/main" id="{A4B26B18-F019-3267-932A-0242F78F14E6}"/>
              </a:ext>
            </a:extLst>
          </p:cNvPr>
          <p:cNvSpPr>
            <a:spLocks noGrp="1"/>
          </p:cNvSpPr>
          <p:nvPr>
            <p:ph type="title"/>
          </p:nvPr>
        </p:nvSpPr>
        <p:spPr>
          <a:xfrm>
            <a:off x="457200" y="274320"/>
            <a:ext cx="11277600" cy="822960"/>
          </a:xfrm>
        </p:spPr>
        <p:txBody>
          <a:bodyPr anchor="ctr">
            <a:normAutofit/>
          </a:bodyPr>
          <a:lstStyle/>
          <a:p>
            <a:r>
              <a:rPr lang="en-US" i="0" u="none" strike="noStrike">
                <a:effectLst/>
              </a:rPr>
              <a:t>Who Provides Employment Services?</a:t>
            </a:r>
            <a:endParaRPr lang="en-US"/>
          </a:p>
        </p:txBody>
      </p:sp>
      <p:sp>
        <p:nvSpPr>
          <p:cNvPr id="4" name="Slide Number Placeholder 3">
            <a:extLst>
              <a:ext uri="{FF2B5EF4-FFF2-40B4-BE49-F238E27FC236}">
                <a16:creationId xmlns:a16="http://schemas.microsoft.com/office/drawing/2014/main" id="{CABB227B-CF6A-0661-AA5B-41ED3F2A108A}"/>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4</a:t>
            </a:fld>
            <a:endParaRPr lang="en-US"/>
          </a:p>
        </p:txBody>
      </p:sp>
    </p:spTree>
    <p:extLst>
      <p:ext uri="{BB962C8B-B14F-4D97-AF65-F5344CB8AC3E}">
        <p14:creationId xmlns:p14="http://schemas.microsoft.com/office/powerpoint/2010/main" val="3791941112"/>
      </p:ext>
    </p:extLst>
  </p:cSld>
  <p:clrMapOvr>
    <a:masterClrMapping/>
  </p:clrMapOvr>
  <mc:AlternateContent xmlns:mc="http://schemas.openxmlformats.org/markup-compatibility/2006" xmlns:p14="http://schemas.microsoft.com/office/powerpoint/2010/main">
    <mc:Choice Requires="p14">
      <p:transition spd="slow" p14:dur="2000" advTm="39172"/>
    </mc:Choice>
    <mc:Fallback xmlns="">
      <p:transition spd="slow" advTm="3917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2735-6BC7-5724-9E5F-CCE0806A98E8}"/>
              </a:ext>
            </a:extLst>
          </p:cNvPr>
          <p:cNvSpPr>
            <a:spLocks noGrp="1"/>
          </p:cNvSpPr>
          <p:nvPr>
            <p:ph type="title"/>
          </p:nvPr>
        </p:nvSpPr>
        <p:spPr>
          <a:xfrm>
            <a:off x="457200" y="274320"/>
            <a:ext cx="11277600" cy="822960"/>
          </a:xfrm>
        </p:spPr>
        <p:txBody>
          <a:bodyPr anchor="ctr">
            <a:normAutofit fontScale="90000"/>
          </a:bodyPr>
          <a:lstStyle/>
          <a:p>
            <a:br>
              <a:rPr lang="en-US" i="0" u="none" strike="noStrike">
                <a:effectLst/>
              </a:rPr>
            </a:br>
            <a:r>
              <a:rPr lang="en-US" i="0" u="none" strike="noStrike">
                <a:effectLst/>
              </a:rPr>
              <a:t>How the CES Project Interfaces With Your Agency: </a:t>
            </a:r>
            <a:endParaRPr lang="en-US"/>
          </a:p>
        </p:txBody>
      </p:sp>
      <p:sp>
        <p:nvSpPr>
          <p:cNvPr id="5" name="Slide Number Placeholder 4">
            <a:extLst>
              <a:ext uri="{FF2B5EF4-FFF2-40B4-BE49-F238E27FC236}">
                <a16:creationId xmlns:a16="http://schemas.microsoft.com/office/drawing/2014/main" id="{A5CE9749-D5DB-4CFD-098A-05B794C92ECC}"/>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5</a:t>
            </a:fld>
            <a:endParaRPr lang="en-US"/>
          </a:p>
        </p:txBody>
      </p:sp>
      <p:graphicFrame>
        <p:nvGraphicFramePr>
          <p:cNvPr id="7" name="Content Placeholder 2">
            <a:extLst>
              <a:ext uri="{FF2B5EF4-FFF2-40B4-BE49-F238E27FC236}">
                <a16:creationId xmlns:a16="http://schemas.microsoft.com/office/drawing/2014/main" id="{11357843-4AC8-F52E-65E0-FAB3BB78C38A}"/>
              </a:ext>
            </a:extLst>
          </p:cNvPr>
          <p:cNvGraphicFramePr>
            <a:graphicFrameLocks noGrp="1"/>
          </p:cNvGraphicFramePr>
          <p:nvPr>
            <p:ph idx="1"/>
            <p:extLst>
              <p:ext uri="{D42A27DB-BD31-4B8C-83A1-F6EECF244321}">
                <p14:modId xmlns:p14="http://schemas.microsoft.com/office/powerpoint/2010/main" val="1434844188"/>
              </p:ext>
            </p:extLst>
          </p:nvPr>
        </p:nvGraphicFramePr>
        <p:xfrm>
          <a:off x="457201" y="1395664"/>
          <a:ext cx="11277599" cy="4340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9005446"/>
      </p:ext>
    </p:extLst>
  </p:cSld>
  <p:clrMapOvr>
    <a:masterClrMapping/>
  </p:clrMapOvr>
  <mc:AlternateContent xmlns:mc="http://schemas.openxmlformats.org/markup-compatibility/2006" xmlns:p14="http://schemas.microsoft.com/office/powerpoint/2010/main">
    <mc:Choice Requires="p14">
      <p:transition spd="slow" p14:dur="2000" advTm="41550"/>
    </mc:Choice>
    <mc:Fallback xmlns="">
      <p:transition spd="slow" advTm="4155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65B42-8A56-77A4-89BB-0C39D45AE3CD}"/>
              </a:ext>
            </a:extLst>
          </p:cNvPr>
          <p:cNvSpPr>
            <a:spLocks noGrp="1"/>
          </p:cNvSpPr>
          <p:nvPr>
            <p:ph type="title"/>
          </p:nvPr>
        </p:nvSpPr>
        <p:spPr>
          <a:xfrm>
            <a:off x="457200" y="775972"/>
            <a:ext cx="11277600" cy="690878"/>
          </a:xfrm>
        </p:spPr>
        <p:txBody>
          <a:bodyPr anchor="ctr">
            <a:normAutofit fontScale="90000"/>
          </a:bodyPr>
          <a:lstStyle/>
          <a:p>
            <a:r>
              <a:rPr lang="en-US" sz="3100" i="0" u="none" strike="noStrike">
                <a:effectLst/>
              </a:rPr>
              <a:t>This embedded model of care comes from:</a:t>
            </a:r>
            <a:r>
              <a:rPr lang="en-US" sz="3100" b="0" i="0">
                <a:effectLst/>
              </a:rPr>
              <a:t>​</a:t>
            </a:r>
            <a:br>
              <a:rPr lang="en-US" sz="2500" b="0" i="0">
                <a:effectLst/>
                <a:highlight>
                  <a:srgbClr val="F5F5F5"/>
                </a:highlight>
              </a:rPr>
            </a:br>
            <a:endParaRPr lang="en-US" sz="2500"/>
          </a:p>
        </p:txBody>
      </p:sp>
      <p:sp>
        <p:nvSpPr>
          <p:cNvPr id="7" name="Slide Number Placeholder 6">
            <a:extLst>
              <a:ext uri="{FF2B5EF4-FFF2-40B4-BE49-F238E27FC236}">
                <a16:creationId xmlns:a16="http://schemas.microsoft.com/office/drawing/2014/main" id="{11C1E613-D14A-7B0A-6B1D-B702C96FD0BE}"/>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6</a:t>
            </a:fld>
            <a:endParaRPr lang="en-US"/>
          </a:p>
        </p:txBody>
      </p:sp>
      <p:graphicFrame>
        <p:nvGraphicFramePr>
          <p:cNvPr id="9" name="Content Placeholder 2">
            <a:extLst>
              <a:ext uri="{FF2B5EF4-FFF2-40B4-BE49-F238E27FC236}">
                <a16:creationId xmlns:a16="http://schemas.microsoft.com/office/drawing/2014/main" id="{598AB99F-2342-4826-CEC5-8BE1E5AE7976}"/>
              </a:ext>
            </a:extLst>
          </p:cNvPr>
          <p:cNvGraphicFramePr>
            <a:graphicFrameLocks noGrp="1"/>
          </p:cNvGraphicFramePr>
          <p:nvPr>
            <p:ph idx="1"/>
            <p:extLst>
              <p:ext uri="{D42A27DB-BD31-4B8C-83A1-F6EECF244321}">
                <p14:modId xmlns:p14="http://schemas.microsoft.com/office/powerpoint/2010/main" val="3561153601"/>
              </p:ext>
            </p:extLst>
          </p:nvPr>
        </p:nvGraphicFramePr>
        <p:xfrm>
          <a:off x="457201" y="1395664"/>
          <a:ext cx="11277599" cy="4340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1967912"/>
      </p:ext>
    </p:extLst>
  </p:cSld>
  <p:clrMapOvr>
    <a:masterClrMapping/>
  </p:clrMapOvr>
  <mc:AlternateContent xmlns:mc="http://schemas.openxmlformats.org/markup-compatibility/2006" xmlns:p14="http://schemas.microsoft.com/office/powerpoint/2010/main">
    <mc:Choice Requires="p14">
      <p:transition spd="slow" p14:dur="2000" advTm="54926"/>
    </mc:Choice>
    <mc:Fallback xmlns="">
      <p:transition spd="slow" advTm="5492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C251C5-E218-1722-7D33-4139A4A3C96A}"/>
              </a:ext>
            </a:extLst>
          </p:cNvPr>
          <p:cNvSpPr>
            <a:spLocks noGrp="1"/>
          </p:cNvSpPr>
          <p:nvPr>
            <p:ph type="title"/>
          </p:nvPr>
        </p:nvSpPr>
        <p:spPr>
          <a:xfrm rot="10800000" flipV="1">
            <a:off x="1432426" y="636484"/>
            <a:ext cx="9845174" cy="4584908"/>
          </a:xfrm>
        </p:spPr>
        <p:txBody>
          <a:bodyPr anchor="ctr">
            <a:normAutofit/>
          </a:bodyPr>
          <a:lstStyle/>
          <a:p>
            <a:pPr rtl="0" fontAlgn="base"/>
            <a:r>
              <a:rPr lang="en-US" sz="2200" b="0" i="0" u="none" strike="noStrike" dirty="0">
                <a:solidFill>
                  <a:schemeClr val="tx1"/>
                </a:solidFill>
                <a:effectLst/>
              </a:rPr>
              <a:t>The IPS model includes “Zero Exclusion” as both a core principle of IPS, and a criteria in the Fidelity Scale for this model.  </a:t>
            </a:r>
            <a:r>
              <a:rPr lang="en-US" sz="2200" b="0" i="0" dirty="0">
                <a:solidFill>
                  <a:schemeClr val="tx1"/>
                </a:solidFill>
                <a:effectLst/>
              </a:rPr>
              <a:t>​</a:t>
            </a:r>
            <a:br>
              <a:rPr lang="en-US" sz="2200" b="0" i="0" dirty="0">
                <a:solidFill>
                  <a:schemeClr val="tx1"/>
                </a:solidFill>
                <a:effectLst/>
              </a:rPr>
            </a:br>
            <a:endParaRPr lang="en-US" sz="2200" b="0" i="0" dirty="0">
              <a:solidFill>
                <a:schemeClr val="tx1"/>
              </a:solidFill>
              <a:effectLst/>
            </a:endParaRPr>
          </a:p>
          <a:p>
            <a:pPr marL="0" indent="0" rtl="0" fontAlgn="base">
              <a:buNone/>
            </a:pPr>
            <a:r>
              <a:rPr lang="en-US" sz="2200" b="0" i="0" dirty="0">
                <a:solidFill>
                  <a:schemeClr val="tx1"/>
                </a:solidFill>
                <a:effectLst/>
              </a:rPr>
              <a:t>​</a:t>
            </a:r>
          </a:p>
          <a:p>
            <a:pPr fontAlgn="base"/>
            <a:r>
              <a:rPr lang="en-US" sz="2200" b="0" i="0" u="none" strike="noStrike" dirty="0">
                <a:solidFill>
                  <a:schemeClr val="tx1"/>
                </a:solidFill>
                <a:effectLst/>
              </a:rPr>
              <a:t>Zero Exclusion means that if a person expresses a desire to work, the </a:t>
            </a:r>
            <a:r>
              <a:rPr lang="en-US" sz="2200" b="0" dirty="0">
                <a:solidFill>
                  <a:schemeClr val="tx1"/>
                </a:solidFill>
              </a:rPr>
              <a:t>Employment Specialist </a:t>
            </a:r>
            <a:r>
              <a:rPr lang="en-US" sz="2200" b="0" i="0" u="none" strike="noStrike" dirty="0">
                <a:solidFill>
                  <a:schemeClr val="tx1"/>
                </a:solidFill>
                <a:effectLst/>
              </a:rPr>
              <a:t>and treatment team will work with the person to find employment.</a:t>
            </a:r>
            <a:r>
              <a:rPr lang="en-US" sz="2200" b="0" i="0" dirty="0">
                <a:solidFill>
                  <a:schemeClr val="tx1"/>
                </a:solidFill>
                <a:effectLst/>
              </a:rPr>
              <a:t>​</a:t>
            </a:r>
            <a:br>
              <a:rPr lang="en-US" sz="2200" b="0" i="0" dirty="0">
                <a:solidFill>
                  <a:schemeClr val="tx1"/>
                </a:solidFill>
                <a:effectLst/>
              </a:rPr>
            </a:br>
            <a:br>
              <a:rPr lang="en-US" sz="2200" b="0" i="0" dirty="0">
                <a:solidFill>
                  <a:schemeClr val="tx1"/>
                </a:solidFill>
                <a:effectLst/>
              </a:rPr>
            </a:br>
            <a:br>
              <a:rPr lang="en-US" sz="2200" b="0" i="0" dirty="0">
                <a:solidFill>
                  <a:schemeClr val="tx1"/>
                </a:solidFill>
                <a:effectLst/>
              </a:rPr>
            </a:br>
            <a:r>
              <a:rPr lang="en-US" sz="2200" b="0" i="0" dirty="0">
                <a:solidFill>
                  <a:schemeClr val="tx1"/>
                </a:solidFill>
                <a:effectLst/>
              </a:rPr>
              <a:t>One way Zero Exclusion can be met in the CES project is by all care coordinators/case managers providing the Need For Change Self-Rating Scale to ALL eligible clients receiving services at the agency.  </a:t>
            </a:r>
            <a:endParaRPr lang="en-US" sz="2200" b="0" i="0" dirty="0">
              <a:solidFill>
                <a:schemeClr val="tx1"/>
              </a:solidFill>
              <a:effectLst/>
              <a:ea typeface="Noto Sans"/>
              <a:cs typeface="Noto Sans"/>
            </a:endParaRPr>
          </a:p>
          <a:p>
            <a:pPr marL="0" indent="0" rtl="0" fontAlgn="base">
              <a:buNone/>
            </a:pPr>
            <a:r>
              <a:rPr lang="en-US" sz="1300" b="0" i="0" dirty="0">
                <a:effectLst/>
                <a:highlight>
                  <a:srgbClr val="F5F5F5"/>
                </a:highlight>
              </a:rPr>
              <a:t>​</a:t>
            </a:r>
          </a:p>
          <a:p>
            <a:endParaRPr lang="en-US" sz="1300" dirty="0"/>
          </a:p>
        </p:txBody>
      </p:sp>
      <p:sp>
        <p:nvSpPr>
          <p:cNvPr id="4" name="Slide Number Placeholder 3">
            <a:extLst>
              <a:ext uri="{FF2B5EF4-FFF2-40B4-BE49-F238E27FC236}">
                <a16:creationId xmlns:a16="http://schemas.microsoft.com/office/drawing/2014/main" id="{4D1A60F4-9BCF-EF65-3916-A914B4C24BFB}"/>
              </a:ext>
            </a:extLst>
          </p:cNvPr>
          <p:cNvSpPr>
            <a:spLocks noGrp="1"/>
          </p:cNvSpPr>
          <p:nvPr>
            <p:ph type="sldNum" sz="quarter" idx="12"/>
          </p:nvPr>
        </p:nvSpPr>
        <p:spPr>
          <a:xfrm>
            <a:off x="11277600" y="6356350"/>
            <a:ext cx="457200" cy="365125"/>
          </a:xfrm>
        </p:spPr>
        <p:txBody>
          <a:bodyPr anchor="ctr">
            <a:normAutofit/>
          </a:bodyPr>
          <a:lstStyle/>
          <a:p>
            <a:pPr>
              <a:spcAft>
                <a:spcPts val="600"/>
              </a:spcAft>
            </a:pPr>
            <a:fld id="{08E2736C-2116-E547-89C7-B989CAA495DE}" type="slidenum">
              <a:rPr lang="en-US" smtClean="0"/>
              <a:pPr>
                <a:spcAft>
                  <a:spcPts val="600"/>
                </a:spcAft>
              </a:pPr>
              <a:t>7</a:t>
            </a:fld>
            <a:endParaRPr lang="en-US"/>
          </a:p>
        </p:txBody>
      </p:sp>
    </p:spTree>
    <p:extLst>
      <p:ext uri="{BB962C8B-B14F-4D97-AF65-F5344CB8AC3E}">
        <p14:creationId xmlns:p14="http://schemas.microsoft.com/office/powerpoint/2010/main" val="220742032"/>
      </p:ext>
    </p:extLst>
  </p:cSld>
  <p:clrMapOvr>
    <a:masterClrMapping/>
  </p:clrMapOvr>
  <mc:AlternateContent xmlns:mc="http://schemas.openxmlformats.org/markup-compatibility/2006" xmlns:p14="http://schemas.microsoft.com/office/powerpoint/2010/main">
    <mc:Choice Requires="p14">
      <p:transition spd="slow" p14:dur="2000" advTm="35444"/>
    </mc:Choice>
    <mc:Fallback xmlns="">
      <p:transition spd="slow" advTm="3544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61A170-CE77-BD76-2D4F-3C62B7F581BE}"/>
              </a:ext>
            </a:extLst>
          </p:cNvPr>
          <p:cNvSpPr>
            <a:spLocks noGrp="1"/>
          </p:cNvSpPr>
          <p:nvPr>
            <p:ph idx="1"/>
          </p:nvPr>
        </p:nvSpPr>
        <p:spPr/>
        <p:txBody>
          <a:bodyPr/>
          <a:lstStyle/>
          <a:p>
            <a:pPr marL="0" indent="0">
              <a:buNone/>
            </a:pPr>
            <a:endParaRPr lang="en-US"/>
          </a:p>
        </p:txBody>
      </p:sp>
      <p:sp>
        <p:nvSpPr>
          <p:cNvPr id="3" name="Title 2">
            <a:extLst>
              <a:ext uri="{FF2B5EF4-FFF2-40B4-BE49-F238E27FC236}">
                <a16:creationId xmlns:a16="http://schemas.microsoft.com/office/drawing/2014/main" id="{730869EB-4F03-65D0-345D-87872903FBCF}"/>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id="{1FFCEC48-AF31-9C28-B1D2-EFB3BFCAEED6}"/>
              </a:ext>
            </a:extLst>
          </p:cNvPr>
          <p:cNvSpPr>
            <a:spLocks noGrp="1"/>
          </p:cNvSpPr>
          <p:nvPr>
            <p:ph type="sldNum" sz="quarter" idx="12"/>
          </p:nvPr>
        </p:nvSpPr>
        <p:spPr/>
        <p:txBody>
          <a:bodyPr/>
          <a:lstStyle/>
          <a:p>
            <a:fld id="{08E2736C-2116-E547-89C7-B989CAA495DE}" type="slidenum">
              <a:rPr lang="en-US" smtClean="0"/>
              <a:t>8</a:t>
            </a:fld>
            <a:endParaRPr lang="en-US"/>
          </a:p>
        </p:txBody>
      </p:sp>
      <p:graphicFrame>
        <p:nvGraphicFramePr>
          <p:cNvPr id="5" name="Object 4">
            <a:extLst>
              <a:ext uri="{FF2B5EF4-FFF2-40B4-BE49-F238E27FC236}">
                <a16:creationId xmlns:a16="http://schemas.microsoft.com/office/drawing/2014/main" id="{C62C731A-DDEB-AAD7-6980-E4DD12896B23}"/>
              </a:ext>
            </a:extLst>
          </p:cNvPr>
          <p:cNvGraphicFramePr>
            <a:graphicFrameLocks noChangeAspect="1"/>
          </p:cNvGraphicFramePr>
          <p:nvPr>
            <p:extLst>
              <p:ext uri="{D42A27DB-BD31-4B8C-83A1-F6EECF244321}">
                <p14:modId xmlns:p14="http://schemas.microsoft.com/office/powerpoint/2010/main" val="3672743172"/>
              </p:ext>
            </p:extLst>
          </p:nvPr>
        </p:nvGraphicFramePr>
        <p:xfrm>
          <a:off x="3641725" y="190500"/>
          <a:ext cx="4649182" cy="6017315"/>
        </p:xfrm>
        <a:graphic>
          <a:graphicData uri="http://schemas.openxmlformats.org/presentationml/2006/ole">
            <mc:AlternateContent xmlns:mc="http://schemas.openxmlformats.org/markup-compatibility/2006">
              <mc:Choice xmlns:v="urn:schemas-microsoft-com:vml" Requires="v">
                <p:oleObj name="Acrobat Document" r:id="rId2" imgW="5829078" imgH="7543800" progId="AcroExch.Document.DC">
                  <p:embed/>
                </p:oleObj>
              </mc:Choice>
              <mc:Fallback>
                <p:oleObj name="Acrobat Document" r:id="rId2" imgW="5829078" imgH="7543800" progId="AcroExch.Document.DC">
                  <p:embed/>
                  <p:pic>
                    <p:nvPicPr>
                      <p:cNvPr id="5" name="Object 4">
                        <a:extLst>
                          <a:ext uri="{FF2B5EF4-FFF2-40B4-BE49-F238E27FC236}">
                            <a16:creationId xmlns:a16="http://schemas.microsoft.com/office/drawing/2014/main" id="{C62C731A-DDEB-AAD7-6980-E4DD12896B23}"/>
                          </a:ext>
                        </a:extLst>
                      </p:cNvPr>
                      <p:cNvPicPr/>
                      <p:nvPr/>
                    </p:nvPicPr>
                    <p:blipFill>
                      <a:blip r:embed="rId3"/>
                      <a:stretch>
                        <a:fillRect/>
                      </a:stretch>
                    </p:blipFill>
                    <p:spPr>
                      <a:xfrm>
                        <a:off x="3641725" y="190500"/>
                        <a:ext cx="4649182" cy="6017315"/>
                      </a:xfrm>
                      <a:prstGeom prst="rect">
                        <a:avLst/>
                      </a:prstGeom>
                    </p:spPr>
                  </p:pic>
                </p:oleObj>
              </mc:Fallback>
            </mc:AlternateContent>
          </a:graphicData>
        </a:graphic>
      </p:graphicFrame>
    </p:spTree>
    <p:extLst>
      <p:ext uri="{BB962C8B-B14F-4D97-AF65-F5344CB8AC3E}">
        <p14:creationId xmlns:p14="http://schemas.microsoft.com/office/powerpoint/2010/main" val="603022398"/>
      </p:ext>
    </p:extLst>
  </p:cSld>
  <p:clrMapOvr>
    <a:masterClrMapping/>
  </p:clrMapOvr>
  <mc:AlternateContent xmlns:mc="http://schemas.openxmlformats.org/markup-compatibility/2006" xmlns:p14="http://schemas.microsoft.com/office/powerpoint/2010/main">
    <mc:Choice Requires="p14">
      <p:transition spd="slow" p14:dur="2000" advTm="24791"/>
    </mc:Choice>
    <mc:Fallback xmlns="">
      <p:transition spd="slow" advTm="2479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FEFC53-89F2-FFDD-84E1-1F4374FB81B0}"/>
              </a:ext>
            </a:extLst>
          </p:cNvPr>
          <p:cNvSpPr>
            <a:spLocks noGrp="1"/>
          </p:cNvSpPr>
          <p:nvPr>
            <p:ph idx="1"/>
          </p:nvPr>
        </p:nvSpPr>
        <p:spPr>
          <a:xfrm>
            <a:off x="561975" y="385590"/>
            <a:ext cx="10699139" cy="4919834"/>
          </a:xfrm>
        </p:spPr>
        <p:txBody>
          <a:bodyPr>
            <a:normAutofit/>
          </a:bodyPr>
          <a:lstStyle/>
          <a:p>
            <a:pPr algn="ctr" rtl="0" fontAlgn="base"/>
            <a:endParaRPr lang="en-US" sz="1800" b="1" i="1" dirty="0">
              <a:solidFill>
                <a:srgbClr val="000000"/>
              </a:solidFill>
              <a:effectLst/>
              <a:highlight>
                <a:srgbClr val="F5F5F5"/>
              </a:highlight>
              <a:latin typeface="Garamond" panose="02020404030301010803" pitchFamily="18" charset="0"/>
            </a:endParaRPr>
          </a:p>
          <a:p>
            <a:pPr marL="0" indent="0" rtl="0" fontAlgn="base">
              <a:buNone/>
            </a:pPr>
            <a:endParaRPr lang="en-US" sz="2000" b="1" i="1" dirty="0">
              <a:solidFill>
                <a:srgbClr val="000000"/>
              </a:solidFill>
              <a:effectLst/>
              <a:latin typeface="+mj-lt"/>
            </a:endParaRPr>
          </a:p>
          <a:p>
            <a:pPr marL="0" indent="0" rtl="0" fontAlgn="base">
              <a:buNone/>
            </a:pPr>
            <a:r>
              <a:rPr lang="en-US" sz="2000" b="1" i="1" dirty="0">
                <a:solidFill>
                  <a:srgbClr val="000000"/>
                </a:solidFill>
                <a:effectLst/>
                <a:latin typeface="+mj-lt"/>
              </a:rPr>
              <a:t>Always</a:t>
            </a:r>
            <a:r>
              <a:rPr lang="en-US" sz="2000" b="0" i="0" u="none" strike="noStrike" dirty="0">
                <a:solidFill>
                  <a:srgbClr val="000000"/>
                </a:solidFill>
                <a:effectLst/>
                <a:latin typeface="+mj-lt"/>
              </a:rPr>
              <a:t> use at client intake to CI/Section 17 and/or BHH/Section 92 services</a:t>
            </a:r>
            <a:r>
              <a:rPr lang="en-US" sz="2000" b="0" i="0" dirty="0">
                <a:solidFill>
                  <a:srgbClr val="000000"/>
                </a:solidFill>
                <a:effectLst/>
                <a:latin typeface="+mj-lt"/>
              </a:rPr>
              <a:t>​</a:t>
            </a:r>
          </a:p>
          <a:p>
            <a:pPr marL="0" indent="0" rtl="0" fontAlgn="base">
              <a:buNone/>
            </a:pPr>
            <a:r>
              <a:rPr lang="en-US" sz="2000" b="1" i="1" dirty="0">
                <a:solidFill>
                  <a:srgbClr val="000000"/>
                </a:solidFill>
                <a:effectLst/>
                <a:latin typeface="+mj-lt"/>
              </a:rPr>
              <a:t>Always</a:t>
            </a:r>
            <a:r>
              <a:rPr lang="en-US" sz="2000" b="0" i="0" u="none" strike="noStrike" dirty="0">
                <a:solidFill>
                  <a:srgbClr val="000000"/>
                </a:solidFill>
                <a:effectLst/>
                <a:latin typeface="+mj-lt"/>
              </a:rPr>
              <a:t> use at every 90-day treatment plan review</a:t>
            </a:r>
          </a:p>
          <a:p>
            <a:pPr marL="0" indent="0" fontAlgn="base">
              <a:lnSpc>
                <a:spcPct val="150000"/>
              </a:lnSpc>
              <a:buNone/>
            </a:pPr>
            <a:r>
              <a:rPr lang="en-US" sz="2000" dirty="0">
                <a:solidFill>
                  <a:srgbClr val="000000"/>
                </a:solidFill>
              </a:rPr>
              <a:t>See below for language in your agency’s agreement with MaineHealth Vocational Services, Community Employment Services (CES) project:</a:t>
            </a:r>
          </a:p>
          <a:p>
            <a:pPr marL="0" indent="0" rtl="0" fontAlgn="base">
              <a:buNone/>
            </a:pPr>
            <a:endParaRPr lang="en-US" sz="2000" dirty="0">
              <a:solidFill>
                <a:srgbClr val="000000"/>
              </a:solidFill>
              <a:latin typeface="+mj-lt"/>
            </a:endParaRPr>
          </a:p>
          <a:p>
            <a:pPr marL="0" indent="0" rtl="0" fontAlgn="base">
              <a:buNone/>
            </a:pPr>
            <a:endParaRPr lang="en-US" sz="2000" b="0" i="0" u="none" strike="noStrike" dirty="0">
              <a:solidFill>
                <a:srgbClr val="000000"/>
              </a:solidFill>
              <a:effectLst/>
              <a:latin typeface="+mj-lt"/>
            </a:endParaRPr>
          </a:p>
          <a:p>
            <a:pPr marL="0" indent="0" rtl="0" fontAlgn="base">
              <a:buNone/>
            </a:pPr>
            <a:endParaRPr lang="en-US" sz="2000" b="0" i="0" dirty="0">
              <a:solidFill>
                <a:srgbClr val="000000"/>
              </a:solidFill>
              <a:effectLst/>
              <a:highlight>
                <a:srgbClr val="F5F5F5"/>
              </a:highlight>
              <a:latin typeface="+mj-lt"/>
            </a:endParaRPr>
          </a:p>
          <a:p>
            <a:endParaRPr lang="en-US" dirty="0"/>
          </a:p>
        </p:txBody>
      </p:sp>
      <p:sp>
        <p:nvSpPr>
          <p:cNvPr id="3" name="Title 2">
            <a:extLst>
              <a:ext uri="{FF2B5EF4-FFF2-40B4-BE49-F238E27FC236}">
                <a16:creationId xmlns:a16="http://schemas.microsoft.com/office/drawing/2014/main" id="{0F75DBD2-4E93-C8E2-1C39-5A9BCC2900A2}"/>
              </a:ext>
            </a:extLst>
          </p:cNvPr>
          <p:cNvSpPr>
            <a:spLocks noGrp="1"/>
          </p:cNvSpPr>
          <p:nvPr>
            <p:ph type="title"/>
          </p:nvPr>
        </p:nvSpPr>
        <p:spPr>
          <a:xfrm>
            <a:off x="457200" y="274320"/>
            <a:ext cx="11277600" cy="893468"/>
          </a:xfrm>
        </p:spPr>
        <p:txBody>
          <a:bodyPr>
            <a:normAutofit/>
          </a:bodyPr>
          <a:lstStyle/>
          <a:p>
            <a:r>
              <a:rPr lang="en-US" sz="2800" i="0" u="none" strike="noStrike" dirty="0">
                <a:solidFill>
                  <a:srgbClr val="C00000"/>
                </a:solidFill>
                <a:effectLst/>
              </a:rPr>
              <a:t>The NFC Process in the CES Project:</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5851B252-0F45-139A-039B-C7AC8B86B16D}"/>
              </a:ext>
            </a:extLst>
          </p:cNvPr>
          <p:cNvSpPr>
            <a:spLocks noGrp="1"/>
          </p:cNvSpPr>
          <p:nvPr>
            <p:ph type="sldNum" sz="quarter" idx="12"/>
          </p:nvPr>
        </p:nvSpPr>
        <p:spPr/>
        <p:txBody>
          <a:bodyPr/>
          <a:lstStyle/>
          <a:p>
            <a:fld id="{08E2736C-2116-E547-89C7-B989CAA495DE}" type="slidenum">
              <a:rPr lang="en-US" smtClean="0"/>
              <a:t>9</a:t>
            </a:fld>
            <a:endParaRPr lang="en-US"/>
          </a:p>
        </p:txBody>
      </p:sp>
      <p:pic>
        <p:nvPicPr>
          <p:cNvPr id="2050" name="Picture 2" descr="A white background with black text&#10;&#10;Description automatically generated">
            <a:extLst>
              <a:ext uri="{FF2B5EF4-FFF2-40B4-BE49-F238E27FC236}">
                <a16:creationId xmlns:a16="http://schemas.microsoft.com/office/drawing/2014/main" id="{1C853C42-234A-1A34-D473-29CAAED6AB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219" y="3690651"/>
            <a:ext cx="9930839" cy="1410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10298"/>
      </p:ext>
    </p:extLst>
  </p:cSld>
  <p:clrMapOvr>
    <a:masterClrMapping/>
  </p:clrMapOvr>
  <mc:AlternateContent xmlns:mc="http://schemas.openxmlformats.org/markup-compatibility/2006" xmlns:p14="http://schemas.microsoft.com/office/powerpoint/2010/main">
    <mc:Choice Requires="p14">
      <p:transition spd="slow" p14:dur="2000" advTm="54353"/>
    </mc:Choice>
    <mc:Fallback xmlns="">
      <p:transition spd="slow" advTm="54353"/>
    </mc:Fallback>
  </mc:AlternateContent>
</p:sld>
</file>

<file path=ppt/theme/theme1.xml><?xml version="1.0" encoding="utf-8"?>
<a:theme xmlns:a="http://schemas.openxmlformats.org/drawingml/2006/main" name="Office Theme">
  <a:themeElements>
    <a:clrScheme name="Rebrand Colors">
      <a:dk1>
        <a:srgbClr val="333333"/>
      </a:dk1>
      <a:lt1>
        <a:srgbClr val="F9F5E1"/>
      </a:lt1>
      <a:dk2>
        <a:srgbClr val="006375"/>
      </a:dk2>
      <a:lt2>
        <a:srgbClr val="FFFFFF"/>
      </a:lt2>
      <a:accent1>
        <a:srgbClr val="CB3340"/>
      </a:accent1>
      <a:accent2>
        <a:srgbClr val="006375"/>
      </a:accent2>
      <a:accent3>
        <a:srgbClr val="EE9C38"/>
      </a:accent3>
      <a:accent4>
        <a:srgbClr val="32A79D"/>
      </a:accent4>
      <a:accent5>
        <a:srgbClr val="9F4E85"/>
      </a:accent5>
      <a:accent6>
        <a:srgbClr val="A69D9C"/>
      </a:accent6>
      <a:hlink>
        <a:srgbClr val="54609C"/>
      </a:hlink>
      <a:folHlink>
        <a:srgbClr val="54609C"/>
      </a:folHlink>
    </a:clrScheme>
    <a:fontScheme name="Noto Sans">
      <a:majorFont>
        <a:latin typeface="Noto Sans"/>
        <a:ea typeface=""/>
        <a:cs typeface=""/>
      </a:majorFont>
      <a:minorFont>
        <a:latin typeface="Noto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A5C3E59-953B-0746-837C-CB09FA9D6307}" vid="{DA50ED33-DDCD-E04C-AC99-80A0CCC6A5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ies xmlns="9047c541-8c67-4de6-ae90-852c727be666" xsi:nil="true"/>
    <lcf76f155ced4ddcb4097134ff3c332f xmlns="9047c541-8c67-4de6-ae90-852c727be666">
      <Terms xmlns="http://schemas.microsoft.com/office/infopath/2007/PartnerControls"/>
    </lcf76f155ced4ddcb4097134ff3c332f>
    <Date xmlns="9047c541-8c67-4de6-ae90-852c727be66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E54985E12D1D43BE4AC722D1F866D8" ma:contentTypeVersion="18" ma:contentTypeDescription="Create a new document." ma:contentTypeScope="" ma:versionID="b16ca06e1198135c94669808b8b79c6c">
  <xsd:schema xmlns:xsd="http://www.w3.org/2001/XMLSchema" xmlns:xs="http://www.w3.org/2001/XMLSchema" xmlns:p="http://schemas.microsoft.com/office/2006/metadata/properties" xmlns:ns2="9047c541-8c67-4de6-ae90-852c727be666" targetNamespace="http://schemas.microsoft.com/office/2006/metadata/properties" ma:root="true" ma:fieldsID="7afc1c766ba925428dd6a1738afb0a76" ns2:_="">
    <xsd:import namespace="9047c541-8c67-4de6-ae90-852c727be6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Categorie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2:MediaServiceOCR"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47c541-8c67-4de6-ae90-852c727be6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Categories" ma:index="12" nillable="true" ma:displayName="Categories" ma:format="Dropdown" ma:internalName="Categories">
      <xsd:simpleType>
        <xsd:restriction base="dms:Choice">
          <xsd:enumeration value="Intake Documents"/>
          <xsd:enumeration value="Articles"/>
          <xsd:enumeration value="Websites"/>
        </xsd:restrictio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0bda252-fef3-4bd7-91ba-f979218dc609"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Date" ma:index="23" nillable="true" ma:displayName="Date" ma:format="DateOnly"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411995-3F3A-4892-AB05-514FA5697CE8}">
  <ds:schemaRefs>
    <ds:schemaRef ds:uri="http://schemas.microsoft.com/office/2006/metadata/properties"/>
    <ds:schemaRef ds:uri="http://schemas.microsoft.com/office/infopath/2007/PartnerControls"/>
    <ds:schemaRef ds:uri="9047c541-8c67-4de6-ae90-852c727be666"/>
  </ds:schemaRefs>
</ds:datastoreItem>
</file>

<file path=customXml/itemProps2.xml><?xml version="1.0" encoding="utf-8"?>
<ds:datastoreItem xmlns:ds="http://schemas.openxmlformats.org/officeDocument/2006/customXml" ds:itemID="{2D4BE7EF-31C2-4F80-B580-43B268350548}">
  <ds:schemaRefs>
    <ds:schemaRef ds:uri="http://schemas.microsoft.com/sharepoint/v3/contenttype/forms"/>
  </ds:schemaRefs>
</ds:datastoreItem>
</file>

<file path=customXml/itemProps3.xml><?xml version="1.0" encoding="utf-8"?>
<ds:datastoreItem xmlns:ds="http://schemas.openxmlformats.org/officeDocument/2006/customXml" ds:itemID="{3CC95D0E-F995-4AEE-8E58-33EF3CA92F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47c541-8c67-4de6-ae90-852c727be6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39e86e3-c6cb-4009-9315-13e2c40ba069}" enabled="1" method="Standard" siteId="{acbd2f92-746c-49e2-8f2b-a3cd96208853}" removed="0"/>
</clbl:labelList>
</file>

<file path=docProps/app.xml><?xml version="1.0" encoding="utf-8"?>
<Properties xmlns="http://schemas.openxmlformats.org/officeDocument/2006/extended-properties" xmlns:vt="http://schemas.openxmlformats.org/officeDocument/2006/docPropsVTypes">
  <Template>780610-23-MHS-MH-Rebrand-PPT-v3</Template>
  <TotalTime>158</TotalTime>
  <Words>1893</Words>
  <Application>Microsoft Office PowerPoint</Application>
  <PresentationFormat>Widescreen</PresentationFormat>
  <Paragraphs>122</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Using the Need For Change  Self-Rating Scale in the CES Project</vt:lpstr>
      <vt:lpstr>Viewing recommendations:</vt:lpstr>
      <vt:lpstr>Welcome:</vt:lpstr>
      <vt:lpstr>Who Provides Employment Services?</vt:lpstr>
      <vt:lpstr> How the CES Project Interfaces With Your Agency: </vt:lpstr>
      <vt:lpstr>This embedded model of care comes from:​ </vt:lpstr>
      <vt:lpstr>The IPS model includes “Zero Exclusion” as both a core principle of IPS, and a criteria in the Fidelity Scale for this model.  ​  ​ Zero Exclusion means that if a person expresses a desire to work, the Employment Specialist and treatment team will work with the person to find employment.​   One way Zero Exclusion can be met in the CES project is by all care coordinators/case managers providing the Need For Change Self-Rating Scale to ALL eligible clients receiving services at the agency.   ​ </vt:lpstr>
      <vt:lpstr>PowerPoint Presentation</vt:lpstr>
      <vt:lpstr>The NFC Process in the CES Project:</vt:lpstr>
      <vt:lpstr>The Ongoing NFC Process in the CES Project:</vt:lpstr>
      <vt:lpstr>PowerPoint Presentation</vt:lpstr>
      <vt:lpstr>Affix Employment Specialist card here.</vt:lpstr>
      <vt:lpstr>A Sample Script for Case Managers to use when presenting the NFC:</vt:lpstr>
      <vt:lpstr>Helpful Hints:  </vt:lpstr>
      <vt:lpstr>Helpful hints (con’t)</vt:lpstr>
      <vt:lpstr>Eligibility for the CES Project: </vt:lpstr>
      <vt:lpstr>  FAQs and Troubleshooting </vt:lpstr>
      <vt:lpstr>What happens when the Employment Specialist role is vacant?</vt:lpstr>
      <vt:lpstr>Who do I ask when I’m not sure what to do?</vt:lpstr>
      <vt:lpstr>How does one complete the form?</vt:lpstr>
      <vt:lpstr>What if someone is “triggered” by the NFC request?</vt:lpstr>
      <vt:lpstr>Resources: Community Employment Services Project | MaineHealth</vt:lpstr>
      <vt:lpstr>Nancy Litrocapes, MSEd, CIPS IPS Trainer and Liaison, Community Employment Services Project, MaineHealth Vocational Services  Nancy.Litrocapes@mainehealth.org  </vt:lpstr>
      <vt:lpstr>PowerPoint Presentation</vt:lpstr>
    </vt:vector>
  </TitlesOfParts>
  <Company>MaineHealth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Kimble, Jennifer N</dc:creator>
  <cp:lastModifiedBy>Litrocapes, Nancy A</cp:lastModifiedBy>
  <cp:revision>159</cp:revision>
  <dcterms:created xsi:type="dcterms:W3CDTF">2024-05-30T15:03:55Z</dcterms:created>
  <dcterms:modified xsi:type="dcterms:W3CDTF">2025-12-23T22:04:32Z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0x010100B9E54985E12D1D43BE4AC722D1F866D8</vt:lpwstr>
  </property>
  <property fmtid="{D5CDD505-2E9C-101B-9397-08002B2CF9AE}" pid="3" name="MediaServiceImageTags">
    <vt:lpwstr/>
  </property>
</Properties>
</file>